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Infrastructure</c:v>
                </c:pt>
              </c:strCache>
            </c:strRef>
          </c:tx>
          <c:spPr>
            <a:solidFill>
              <a:srgbClr val="2E4A7A"/>
            </a:solidFill>
            <a:effectLst>
              <a:outerShdw sx="100000" sy="100000" kx="0" ky="0" algn="bl" blurRad="38100" rotWithShape="1" dist="12700" dir="5400000">
                <a:srgbClr val="00000022">
                  <a:alpha val="35000"/>
                </a:srgbClr>
              </a:outerShdw>
            </a:effectLst>
          </c:spPr>
          <c:invertIfNegative val="0"/>
          <c:dLbls>
            <c:numFmt formatCode="#,##0" sourceLinked="0"/>
            <c:txPr>
              <a:bodyPr/>
              <a:lstStyle/>
              <a:p>
                <a:pPr>
                  <a:defRPr b="0" i="0" strike="noStrike" sz="1000" u="none">
                    <a:solidFill>
                      <a:srgbClr val="2D3436"/>
                    </a:solidFill>
                    <a:latin typeface="Arial"/>
                  </a:defRPr>
                </a:pPr>
              </a:p>
            </c:txPr>
            <c:showLegendKey val="0"/>
            <c:showVal val="1"/>
            <c:showCatName val="0"/>
            <c:showSerName val="0"/>
            <c:showPercent val="0"/>
            <c:showBubbleSize val="0"/>
            <c:showLeaderLines val="0"/>
          </c:dLbls>
          <c:cat>
            <c:multiLvlStrRef>
              <c:f>Sheet1!$A$2:$A$3</c:f>
              <c:multiLvlStrCache>
                <c:ptCount val="2"/>
                <c:lvl>
                  <c:pt idx="0">
                    <c:v>2024</c:v>
                  </c:pt>
                  <c:pt idx="1">
                    <c:v>2026</c:v>
                  </c:pt>
                </c:lvl>
              </c:multiLvlStrCache>
            </c:multiLvlStrRef>
          </c:cat>
          <c:val>
            <c:numRef>
              <c:f>Sheet1!$B$2:$B$3</c:f>
              <c:numCache>
                <c:formatCode>General</c:formatCode>
                <c:ptCount val="2"/>
                <c:pt idx="0">
                  <c:v>85</c:v>
                </c:pt>
                <c:pt idx="1">
                  <c:v>142</c:v>
                </c:pt>
              </c:numCache>
            </c:numRef>
          </c:val>
        </c:ser>
        <c:ser>
          <c:idx val="1"/>
          <c:order val="1"/>
          <c:tx>
            <c:strRef>
              <c:f>Sheet1!$C$1</c:f>
              <c:strCache>
                <c:ptCount val="1"/>
                <c:pt idx="0">
                  <c:v>Enterprise Software</c:v>
                </c:pt>
              </c:strCache>
            </c:strRef>
          </c:tx>
          <c:spPr>
            <a:solidFill>
              <a:srgbClr val="E8913A"/>
            </a:solidFill>
            <a:effectLst>
              <a:outerShdw sx="100000" sy="100000" kx="0" ky="0" algn="bl" blurRad="38100" rotWithShape="1" dist="12700" dir="5400000">
                <a:srgbClr val="00000022">
                  <a:alpha val="35000"/>
                </a:srgbClr>
              </a:outerShdw>
            </a:effectLst>
          </c:spPr>
          <c:invertIfNegative val="0"/>
          <c:dLbls>
            <c:numFmt formatCode="#,##0" sourceLinked="0"/>
            <c:txPr>
              <a:bodyPr/>
              <a:lstStyle/>
              <a:p>
                <a:pPr>
                  <a:defRPr b="0" i="0" strike="noStrike" sz="1000" u="none">
                    <a:solidFill>
                      <a:srgbClr val="2D3436"/>
                    </a:solidFill>
                    <a:latin typeface="Arial"/>
                  </a:defRPr>
                </a:pPr>
              </a:p>
            </c:txPr>
            <c:showLegendKey val="0"/>
            <c:showVal val="1"/>
            <c:showCatName val="0"/>
            <c:showSerName val="0"/>
            <c:showPercent val="0"/>
            <c:showBubbleSize val="0"/>
            <c:showLeaderLines val="0"/>
          </c:dLbls>
          <c:cat>
            <c:multiLvlStrRef>
              <c:f>Sheet1!$A$2:$A$3</c:f>
              <c:multiLvlStrCache>
                <c:ptCount val="2"/>
                <c:lvl>
                  <c:pt idx="0">
                    <c:v>2024</c:v>
                  </c:pt>
                  <c:pt idx="1">
                    <c:v>2026</c:v>
                  </c:pt>
                </c:lvl>
              </c:multiLvlStrCache>
            </c:multiLvlStrRef>
          </c:cat>
          <c:val>
            <c:numRef>
              <c:f>Sheet1!$C$2:$C$3</c:f>
              <c:numCache>
                <c:formatCode>General</c:formatCode>
                <c:ptCount val="2"/>
                <c:pt idx="0">
                  <c:v>62</c:v>
                </c:pt>
                <c:pt idx="1">
                  <c:v>118</c:v>
                </c:pt>
              </c:numCache>
            </c:numRef>
          </c:val>
        </c:ser>
        <c:ser>
          <c:idx val="2"/>
          <c:order val="2"/>
          <c:tx>
            <c:strRef>
              <c:f>Sheet1!$D$1</c:f>
              <c:strCache>
                <c:ptCount val="1"/>
                <c:pt idx="0">
                  <c:v>Consumer AI</c:v>
                </c:pt>
              </c:strCache>
            </c:strRef>
          </c:tx>
          <c:spPr>
            <a:solidFill>
              <a:srgbClr val="2E4A7A"/>
            </a:solidFill>
            <a:effectLst>
              <a:outerShdw sx="100000" sy="100000" kx="0" ky="0" algn="bl" blurRad="38100" rotWithShape="1" dist="12700" dir="5400000">
                <a:srgbClr val="00000022">
                  <a:alpha val="35000"/>
                </a:srgbClr>
              </a:outerShdw>
            </a:effectLst>
          </c:spPr>
          <c:invertIfNegative val="0"/>
          <c:dLbls>
            <c:numFmt formatCode="#,##0" sourceLinked="0"/>
            <c:txPr>
              <a:bodyPr/>
              <a:lstStyle/>
              <a:p>
                <a:pPr>
                  <a:defRPr b="0" i="0" strike="noStrike" sz="1000" u="none">
                    <a:solidFill>
                      <a:srgbClr val="2D3436"/>
                    </a:solidFill>
                    <a:latin typeface="Arial"/>
                  </a:defRPr>
                </a:pPr>
              </a:p>
            </c:txPr>
            <c:showLegendKey val="0"/>
            <c:showVal val="1"/>
            <c:showCatName val="0"/>
            <c:showSerName val="0"/>
            <c:showPercent val="0"/>
            <c:showBubbleSize val="0"/>
            <c:showLeaderLines val="0"/>
          </c:dLbls>
          <c:cat>
            <c:multiLvlStrRef>
              <c:f>Sheet1!$A$2:$A$3</c:f>
              <c:multiLvlStrCache>
                <c:ptCount val="2"/>
                <c:lvl>
                  <c:pt idx="0">
                    <c:v>2024</c:v>
                  </c:pt>
                  <c:pt idx="1">
                    <c:v>2026</c:v>
                  </c:pt>
                </c:lvl>
              </c:multiLvlStrCache>
            </c:multiLvlStrRef>
          </c:cat>
          <c:val>
            <c:numRef>
              <c:f>Sheet1!$D$2:$D$3</c:f>
              <c:numCache>
                <c:formatCode>General</c:formatCode>
                <c:ptCount val="2"/>
                <c:pt idx="0">
                  <c:v>38</c:v>
                </c:pt>
                <c:pt idx="1">
                  <c:v>74</c:v>
                </c:pt>
              </c:numCache>
            </c:numRef>
          </c:val>
        </c:ser>
        <c:ser>
          <c:idx val="3"/>
          <c:order val="3"/>
          <c:tx>
            <c:strRef>
              <c:f>Sheet1!$E$1</c:f>
              <c:strCache>
                <c:ptCount val="1"/>
                <c:pt idx="0">
                  <c:v>Healthcare AI</c:v>
                </c:pt>
              </c:strCache>
            </c:strRef>
          </c:tx>
          <c:spPr>
            <a:solidFill>
              <a:srgbClr val="E8913A"/>
            </a:solidFill>
            <a:effectLst>
              <a:outerShdw sx="100000" sy="100000" kx="0" ky="0" algn="bl" blurRad="38100" rotWithShape="1" dist="12700" dir="5400000">
                <a:srgbClr val="00000022">
                  <a:alpha val="35000"/>
                </a:srgbClr>
              </a:outerShdw>
            </a:effectLst>
          </c:spPr>
          <c:invertIfNegative val="0"/>
          <c:dLbls>
            <c:numFmt formatCode="#,##0" sourceLinked="0"/>
            <c:txPr>
              <a:bodyPr/>
              <a:lstStyle/>
              <a:p>
                <a:pPr>
                  <a:defRPr b="0" i="0" strike="noStrike" sz="1000" u="none">
                    <a:solidFill>
                      <a:srgbClr val="2D3436"/>
                    </a:solidFill>
                    <a:latin typeface="Arial"/>
                  </a:defRPr>
                </a:pPr>
              </a:p>
            </c:txPr>
            <c:showLegendKey val="0"/>
            <c:showVal val="1"/>
            <c:showCatName val="0"/>
            <c:showSerName val="0"/>
            <c:showPercent val="0"/>
            <c:showBubbleSize val="0"/>
            <c:showLeaderLines val="0"/>
          </c:dLbls>
          <c:cat>
            <c:multiLvlStrRef>
              <c:f>Sheet1!$A$2:$A$3</c:f>
              <c:multiLvlStrCache>
                <c:ptCount val="2"/>
                <c:lvl>
                  <c:pt idx="0">
                    <c:v>2024</c:v>
                  </c:pt>
                  <c:pt idx="1">
                    <c:v>2026</c:v>
                  </c:pt>
                </c:lvl>
              </c:multiLvlStrCache>
            </c:multiLvlStrRef>
          </c:cat>
          <c:val>
            <c:numRef>
              <c:f>Sheet1!$E$2:$E$3</c:f>
              <c:numCache>
                <c:formatCode>General</c:formatCode>
                <c:ptCount val="2"/>
                <c:pt idx="0">
                  <c:v>28</c:v>
                </c:pt>
                <c:pt idx="1">
                  <c:v>61</c:v>
                </c:pt>
              </c:numCache>
            </c:numRef>
          </c:val>
        </c:ser>
        <c:ser>
          <c:idx val="4"/>
          <c:order val="4"/>
          <c:tx>
            <c:strRef>
              <c:f>Sheet1!$F$1</c:f>
              <c:strCache>
                <c:ptCount val="1"/>
                <c:pt idx="0">
                  <c:v>Autonomous Systems</c:v>
                </c:pt>
              </c:strCache>
            </c:strRef>
          </c:tx>
          <c:spPr>
            <a:solidFill>
              <a:srgbClr val="2E4A7A"/>
            </a:solidFill>
            <a:effectLst>
              <a:outerShdw sx="100000" sy="100000" kx="0" ky="0" algn="bl" blurRad="38100" rotWithShape="1" dist="12700" dir="5400000">
                <a:srgbClr val="00000022">
                  <a:alpha val="35000"/>
                </a:srgbClr>
              </a:outerShdw>
            </a:effectLst>
          </c:spPr>
          <c:invertIfNegative val="0"/>
          <c:dLbls>
            <c:numFmt formatCode="#,##0" sourceLinked="0"/>
            <c:txPr>
              <a:bodyPr/>
              <a:lstStyle/>
              <a:p>
                <a:pPr>
                  <a:defRPr b="0" i="0" strike="noStrike" sz="1000" u="none">
                    <a:solidFill>
                      <a:srgbClr val="2D3436"/>
                    </a:solidFill>
                    <a:latin typeface="Arial"/>
                  </a:defRPr>
                </a:pPr>
              </a:p>
            </c:txPr>
            <c:showLegendKey val="0"/>
            <c:showVal val="1"/>
            <c:showCatName val="0"/>
            <c:showSerName val="0"/>
            <c:showPercent val="0"/>
            <c:showBubbleSize val="0"/>
            <c:showLeaderLines val="0"/>
          </c:dLbls>
          <c:cat>
            <c:multiLvlStrRef>
              <c:f>Sheet1!$A$2:$A$3</c:f>
              <c:multiLvlStrCache>
                <c:ptCount val="2"/>
                <c:lvl>
                  <c:pt idx="0">
                    <c:v>2024</c:v>
                  </c:pt>
                  <c:pt idx="1">
                    <c:v>2026</c:v>
                  </c:pt>
                </c:lvl>
              </c:multiLvlStrCache>
            </c:multiLvlStrRef>
          </c:cat>
          <c:val>
            <c:numRef>
              <c:f>Sheet1!$F$2:$F$3</c:f>
              <c:numCache>
                <c:formatCode>General</c:formatCode>
                <c:ptCount val="2"/>
                <c:pt idx="0">
                  <c:v>15</c:v>
                </c:pt>
                <c:pt idx="1">
                  <c:v>38</c:v>
                </c:pt>
              </c:numCache>
            </c:numRef>
          </c:val>
        </c:ser>
        <c:dLbls>
          <c:numFmt formatCode="#,##0" sourceLinked="0"/>
          <c:txPr>
            <a:bodyPr/>
            <a:lstStyle/>
            <a:p>
              <a:pPr>
                <a:defRPr b="0" i="0" strike="noStrike" sz="1000" u="none">
                  <a:solidFill>
                    <a:srgbClr val="2D3436"/>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2E4A7A"/>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B0BEC5"/>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Generative AI</c:v>
                </c:pt>
              </c:strCache>
            </c:strRef>
          </c:tx>
          <c:spPr>
            <a:solidFill>
              <a:schemeClr val="accent1"/>
            </a:solidFill>
            <a:ln w="9525" cap="flat">
              <a:solidFill>
                <a:srgbClr val="F9F9F9"/>
              </a:solidFill>
              <a:prstDash val="solid"/>
              <a:round/>
            </a:ln>
            <a:effectLst>
              <a:outerShdw sx="100000" sy="100000" kx="0" ky="0" algn="bl" blurRad="50800" rotWithShape="1" dist="25400" dir="5400000">
                <a:srgbClr val="00000022">
                  <a:alpha val="35000"/>
                </a:srgbClr>
              </a:outerShdw>
            </a:effectLst>
          </c:spPr>
          <c:dPt>
            <c:idx val="0"/>
            <c:bubble3D val="0"/>
            <c:spPr>
              <a:solidFill>
                <a:srgbClr val="2E4A7A"/>
              </a:solidFill>
              <a:effectLst>
                <a:outerShdw sx="100000" sy="100000" kx="0" ky="0" algn="bl" blurRad="50800" rotWithShape="1" dist="25400" dir="5400000">
                  <a:srgbClr val="00000022">
                    <a:alpha val="35000"/>
                  </a:srgbClr>
                </a:outerShdw>
              </a:effectLst>
            </c:spPr>
          </c:dPt>
          <c:dLbls>
            <c:dLbl>
              <c:idx val="0"/>
              <c:numFmt formatCode="0%" sourceLinked="0"/>
              <c:spPr/>
              <c:txPr>
                <a:bodyPr/>
                <a:lstStyle/>
                <a:p>
                  <a:pPr>
                    <a:defRPr sz="1100" b="0" i="0" u="none" strike="noStrike">
                      <a:solidFill>
                        <a:srgbClr val="2D3436"/>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Sheet1!$A$2:$A$2</c:f>
              <c:strCache>
                <c:ptCount val="1"/>
                <c:pt idx="0">
                  <c:v>34%</c:v>
                </c:pt>
              </c:strCache>
            </c:strRef>
          </c:cat>
          <c:val>
            <c:numRef>
              <c:f>Sheet1!$B$2:$B$2</c:f>
              <c:numCache>
                <c:ptCount val="1"/>
                <c:pt idx="0">
                  <c:v>34</c:v>
                </c:pt>
              </c:numCache>
            </c:numRef>
          </c:val>
        </c:ser>
        <c:firstSliceAng val="0"/>
        <c:holeSize val="50"/>
      </c:doughnutChart>
      <c:spPr>
        <a:noFill/>
        <a:ln>
          <a:noFill/>
        </a:ln>
        <a:effectLst/>
      </c:spPr>
    </c:plotArea>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AI Budget Growth</c:v>
                </c:pt>
              </c:strCache>
            </c:strRef>
          </c:tx>
          <c:spPr>
            <a:solidFill>
              <a:srgbClr val="2E4A7A"/>
            </a:solidFill>
            <a:ln w="31750" cap="flat">
              <a:solidFill>
                <a:srgbClr val="2E4A7A"/>
              </a:solidFill>
              <a:prstDash val="solid"/>
              <a:round/>
            </a:ln>
            <a:effectLst>
              <a:outerShdw sx="100000" sy="100000" kx="0" ky="0" algn="bl" blurRad="38100" rotWithShape="1" dist="12700" dir="5400000">
                <a:srgbClr val="00000022">
                  <a:alpha val="35000"/>
                </a:srgbClr>
              </a:outerShdw>
            </a:effectLst>
          </c:spPr>
          <c:invertIfNegative val="0"/>
          <c:dLbls>
            <c:numFmt formatCode="#,##0" sourceLinked="0"/>
            <c:txPr>
              <a:bodyPr/>
              <a:lstStyle/>
              <a:p>
                <a:pPr>
                  <a:defRPr b="0" i="0" strike="noStrike" sz="900" u="none">
                    <a:solidFill>
                      <a:srgbClr val="2D3436"/>
                    </a:solidFill>
                    <a:latin typeface="Arial"/>
                  </a:defRPr>
                </a:pPr>
              </a:p>
            </c:txPr>
            <c:dLblPos val="t"/>
            <c:showLegendKey val="0"/>
            <c:showVal val="0"/>
            <c:showCatName val="0"/>
            <c:showSerName val="0"/>
            <c:showPercent val="0"/>
            <c:showBubbleSize val="0"/>
            <c:showLeaderLines val="0"/>
          </c:dLbls>
          <c:marker>
            <c:symbol val="circle"/>
            <c:size val="6"/>
            <c:spPr>
              <a:solidFill>
                <a:srgbClr val="2E4A7A"/>
              </a:solidFill>
              <a:ln w="9525" cap="flat">
                <a:solidFill>
                  <a:srgbClr val="2E4A7A"/>
                </a:solidFill>
                <a:prstDash val="solid"/>
                <a:round/>
              </a:ln>
              <a:effectLst/>
            </c:spPr>
          </c:marker>
          <c:cat>
            <c:multiLvlStrRef>
              <c:f>Sheet1!$A$2:$A$6</c:f>
              <c:multiLvlStrCache>
                <c:ptCount val="5"/>
                <c:lvl>
                  <c:pt idx="0">
                    <c:v>2022</c:v>
                  </c:pt>
                  <c:pt idx="1">
                    <c:v>2023</c:v>
                  </c:pt>
                  <c:pt idx="2">
                    <c:v>2024</c:v>
                  </c:pt>
                  <c:pt idx="3">
                    <c:v>2025</c:v>
                  </c:pt>
                  <c:pt idx="4">
                    <c:v>2026</c:v>
                  </c:pt>
                </c:lvl>
              </c:multiLvlStrCache>
            </c:multiLvlStrRef>
          </c:cat>
          <c:val>
            <c:numRef>
              <c:f>Sheet1!$B$2:$B$6</c:f>
              <c:numCache>
                <c:formatCode>General</c:formatCode>
                <c:ptCount val="5"/>
                <c:pt idx="0">
                  <c:v>100</c:v>
                </c:pt>
                <c:pt idx="1">
                  <c:v>185</c:v>
                </c:pt>
                <c:pt idx="2">
                  <c:v>310</c:v>
                </c:pt>
                <c:pt idx="3">
                  <c:v>480</c:v>
                </c:pt>
                <c:pt idx="4">
                  <c:v>690</c:v>
                </c:pt>
              </c:numCache>
            </c:numRef>
          </c:val>
          <c:smooth val="0"/>
        </c:ser>
        <c:ser>
          <c:idx val="1"/>
          <c:order val="1"/>
          <c:tx>
            <c:strRef>
              <c:f>Sheet1!$C$1</c:f>
              <c:strCache>
                <c:ptCount val="1"/>
                <c:pt idx="0">
                  <c:v>AI Talent Demand</c:v>
                </c:pt>
              </c:strCache>
            </c:strRef>
          </c:tx>
          <c:spPr>
            <a:solidFill>
              <a:srgbClr val="E8913A"/>
            </a:solidFill>
            <a:ln w="31750" cap="flat">
              <a:solidFill>
                <a:srgbClr val="E8913A"/>
              </a:solidFill>
              <a:prstDash val="solid"/>
              <a:round/>
            </a:ln>
            <a:effectLst>
              <a:outerShdw sx="100000" sy="100000" kx="0" ky="0" algn="bl" blurRad="38100" rotWithShape="1" dist="12700" dir="5400000">
                <a:srgbClr val="00000022">
                  <a:alpha val="35000"/>
                </a:srgbClr>
              </a:outerShdw>
            </a:effectLst>
          </c:spPr>
          <c:invertIfNegative val="0"/>
          <c:dLbls>
            <c:numFmt formatCode="#,##0" sourceLinked="0"/>
            <c:txPr>
              <a:bodyPr/>
              <a:lstStyle/>
              <a:p>
                <a:pPr>
                  <a:defRPr b="0" i="0" strike="noStrike" sz="900" u="none">
                    <a:solidFill>
                      <a:srgbClr val="2D3436"/>
                    </a:solidFill>
                    <a:latin typeface="Arial"/>
                  </a:defRPr>
                </a:pPr>
              </a:p>
            </c:txPr>
            <c:dLblPos val="t"/>
            <c:showLegendKey val="0"/>
            <c:showVal val="0"/>
            <c:showCatName val="0"/>
            <c:showSerName val="0"/>
            <c:showPercent val="0"/>
            <c:showBubbleSize val="0"/>
            <c:showLeaderLines val="0"/>
          </c:dLbls>
          <c:marker>
            <c:symbol val="circle"/>
            <c:size val="6"/>
            <c:spPr>
              <a:solidFill>
                <a:srgbClr val="E8913A"/>
              </a:solidFill>
              <a:ln w="9525" cap="flat">
                <a:solidFill>
                  <a:srgbClr val="E8913A"/>
                </a:solidFill>
                <a:prstDash val="solid"/>
                <a:round/>
              </a:ln>
              <a:effectLst/>
            </c:spPr>
          </c:marker>
          <c:cat>
            <c:multiLvlStrRef>
              <c:f>Sheet1!$A$2:$A$6</c:f>
              <c:multiLvlStrCache>
                <c:ptCount val="5"/>
                <c:lvl>
                  <c:pt idx="0">
                    <c:v>2022</c:v>
                  </c:pt>
                  <c:pt idx="1">
                    <c:v>2023</c:v>
                  </c:pt>
                  <c:pt idx="2">
                    <c:v>2024</c:v>
                  </c:pt>
                  <c:pt idx="3">
                    <c:v>2025</c:v>
                  </c:pt>
                  <c:pt idx="4">
                    <c:v>2026</c:v>
                  </c:pt>
                </c:lvl>
              </c:multiLvlStrCache>
            </c:multiLvlStrRef>
          </c:cat>
          <c:val>
            <c:numRef>
              <c:f>Sheet1!$C$2:$C$6</c:f>
              <c:numCache>
                <c:formatCode>General</c:formatCode>
                <c:ptCount val="5"/>
                <c:pt idx="0">
                  <c:v>100</c:v>
                </c:pt>
                <c:pt idx="1">
                  <c:v>220</c:v>
                </c:pt>
                <c:pt idx="2">
                  <c:v>380</c:v>
                </c:pt>
                <c:pt idx="3">
                  <c:v>520</c:v>
                </c:pt>
                <c:pt idx="4">
                  <c:v>640</c:v>
                </c:pt>
              </c:numCache>
            </c:numRef>
          </c:val>
          <c:smooth val="0"/>
        </c:ser>
        <c:ser>
          <c:idx val="2"/>
          <c:order val="2"/>
          <c:tx>
            <c:strRef>
              <c:f>Sheet1!$D$1</c:f>
              <c:strCache>
                <c:ptCount val="1"/>
                <c:pt idx="0">
                  <c:v>Regulatory Filings</c:v>
                </c:pt>
              </c:strCache>
            </c:strRef>
          </c:tx>
          <c:spPr>
            <a:solidFill>
              <a:srgbClr val="5BA0D9"/>
            </a:solidFill>
            <a:ln w="31750" cap="flat">
              <a:solidFill>
                <a:srgbClr val="5BA0D9"/>
              </a:solidFill>
              <a:prstDash val="solid"/>
              <a:round/>
            </a:ln>
            <a:effectLst>
              <a:outerShdw sx="100000" sy="100000" kx="0" ky="0" algn="bl" blurRad="38100" rotWithShape="1" dist="12700" dir="5400000">
                <a:srgbClr val="00000022">
                  <a:alpha val="35000"/>
                </a:srgbClr>
              </a:outerShdw>
            </a:effectLst>
          </c:spPr>
          <c:invertIfNegative val="0"/>
          <c:dLbls>
            <c:numFmt formatCode="#,##0" sourceLinked="0"/>
            <c:txPr>
              <a:bodyPr/>
              <a:lstStyle/>
              <a:p>
                <a:pPr>
                  <a:defRPr b="0" i="0" strike="noStrike" sz="900" u="none">
                    <a:solidFill>
                      <a:srgbClr val="2D3436"/>
                    </a:solidFill>
                    <a:latin typeface="Arial"/>
                  </a:defRPr>
                </a:pPr>
              </a:p>
            </c:txPr>
            <c:dLblPos val="t"/>
            <c:showLegendKey val="0"/>
            <c:showVal val="0"/>
            <c:showCatName val="0"/>
            <c:showSerName val="0"/>
            <c:showPercent val="0"/>
            <c:showBubbleSize val="0"/>
            <c:showLeaderLines val="0"/>
          </c:dLbls>
          <c:marker>
            <c:symbol val="circle"/>
            <c:size val="6"/>
            <c:spPr>
              <a:solidFill>
                <a:srgbClr val="5BA0D9"/>
              </a:solidFill>
              <a:ln w="9525" cap="flat">
                <a:solidFill>
                  <a:srgbClr val="5BA0D9"/>
                </a:solidFill>
                <a:prstDash val="solid"/>
                <a:round/>
              </a:ln>
              <a:effectLst/>
            </c:spPr>
          </c:marker>
          <c:cat>
            <c:multiLvlStrRef>
              <c:f>Sheet1!$A$2:$A$6</c:f>
              <c:multiLvlStrCache>
                <c:ptCount val="5"/>
                <c:lvl>
                  <c:pt idx="0">
                    <c:v>2022</c:v>
                  </c:pt>
                  <c:pt idx="1">
                    <c:v>2023</c:v>
                  </c:pt>
                  <c:pt idx="2">
                    <c:v>2024</c:v>
                  </c:pt>
                  <c:pt idx="3">
                    <c:v>2025</c:v>
                  </c:pt>
                  <c:pt idx="4">
                    <c:v>2026</c:v>
                  </c:pt>
                </c:lvl>
              </c:multiLvlStrCache>
            </c:multiLvlStrRef>
          </c:cat>
          <c:val>
            <c:numRef>
              <c:f>Sheet1!$D$2:$D$6</c:f>
              <c:numCache>
                <c:formatCode>General</c:formatCode>
                <c:ptCount val="5"/>
                <c:pt idx="0">
                  <c:v>100</c:v>
                </c:pt>
                <c:pt idx="1">
                  <c:v>145</c:v>
                </c:pt>
                <c:pt idx="2">
                  <c:v>260</c:v>
                </c:pt>
                <c:pt idx="3">
                  <c:v>410</c:v>
                </c:pt>
                <c:pt idx="4">
                  <c:v>580</c:v>
                </c:pt>
              </c:numCache>
            </c:numRef>
          </c:val>
          <c:smooth val="0"/>
        </c:ser>
        <c:dLbls>
          <c:numFmt formatCode="#,##0" sourceLinked="0"/>
          <c:txPr>
            <a:bodyPr/>
            <a:lstStyle/>
            <a:p>
              <a:pPr>
                <a:defRPr b="0" i="0" strike="noStrike" sz="900" u="none">
                  <a:solidFill>
                    <a:srgbClr val="2D3436"/>
                  </a:solidFill>
                  <a:latin typeface="Arial"/>
                </a:defRPr>
              </a:pPr>
            </a:p>
          </c:txPr>
          <c:dLblPos val="t"/>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000" b="0" i="0" u="none" strike="noStrike">
                <a:solidFill>
                  <a:srgbClr val="2E4A7A"/>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B0BEC5"/>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Today we're examining the state of artificial intelligence in 2026.,This is not a speculative deck — every data point reflects current market reality.,We'll cover market dynamics, technology shifts, enterprise adoption, and what comes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case study represents a composite of three major financial services transformations we've tracked.,The processing time improvement came from automating document review and compliance checks.,Fraud detection improved through real-time pattern recognition across transaction streams.,Customer satisfaction gains came from AI-powered personalisation and faster resolution times.,These results were achieved within 18 months of the initial AI deployment.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all risks are created equal — this matrix helps prioritise where to focus mitigation efforts.,Model drift and data quality are the most immediate concerns for production AI teams.,The high-impact/low-probability quadrant deserves attention even if the likelihood is low.,Skill gaps are the most common operational challenge — it's a hiring and training problem.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opportunities represent the highest-value areas for AI investment over the next five years.,AI-augmented workforce is the most immediate — the technology exists today.,Autonomous operations will transform how IT departments function.,Personalised medicine and climate intelligence are the highest-impact long-term opportunities.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projections are based on current trajectories and expert consensus.,The 95% enterprise AI-enablement figure is conservative — some analysts predict 98%.,AI-discovered drugs are already in clinical trials — the timeline to market is the key variable.,Autonomous IT operations will fundamentally change the role of system administrators.,Each of these projections has significant implications for workforce planning.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only five things from this presentation, make it these.,AI is no longer optional — it's infrastructure, like cloud computing was in 2015.,Open-source models are winning the inference war, democratising access to AI capabilities.,Regulation is accelerating faster than most organisations are prepared for.,The talent bottleneck is real — invest in training and retention now.,The next wave is autonomous agents, and they will reshape how every organisation operates.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attention.,I'm happy to take questions on any aspect of the AI landscape we've covered today.,For follow-up questions or the full data appendix, please reach out to our research team.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our roadmap for the next 15 minutes.,We start with the market, move through technology and adoption, then examine risks and opportunities.,Each section builds on the last — by the end, you'll have a complete picture.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three statistics capture the scale of the shift.,AI-native companies have created over a trillion dollars in market value in just three years.,The ROI figure is particularly striking — it's not just adoption, it's value creation.,Next, let's look at the single most dramatic change in the AI landscape.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single most important number in AI right now.,Training costs have dropped 94% — that's not incremental improvement, that's a paradigm shift.,Inference costs have fallen even further at 97%, making production deployment economically viable at scale.,Open-source models now handle 60% of production workloads, democratising access.,This cost collapse is what makes everything in the rest of this deck possible.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segment is growing, but the growth rates tell different stories.,Infrastructure remains the largest segment, but enterprise software is catching up fast.,Autonomous systems, while smallest today, shows the highest growth rate at 153%.,These projections are conservative — actual figures may be higher.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Generative AI gets the headlines, but it's only a third of actual enterprise workloads.,Predictive analytics and computer vision together represent 40% — these are the workhorses.,NLP and agent-based workloads are the fastest-growing segment year-over-year.,Robotics remains niche but is growing rapidly in manufacturing and logistics.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timeline shows the extraordinary pace of AI development over just four years.,2022 was the inflection point — ChatGPT made generative AI accessible to everyone.,Each year since has brought a qualitatively different capability, not just incremental improvement.,2026 marks the shift from AI as a tool to AI as an autonomous operator.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no single right answer for AI deployment — it depends on your use case.,Cloud APIs are the fastest way to start but offer the least control.,Fine-tuned open models have become the sweet spot for most production workloads.,Custom foundation models are only justified for companies where AI is a core differentiator.,The hybrid edge-cloud approach is emerging as the enterprise standard for latency-sensitive applications.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three trends are accelerating, but at different rates.,Enterprise AI budget growth is the steepest — organisations are putting real money behind AI.,Talent demand is growing fast but beginning to plateau as the market matures.,Regulatory filings are catching up — the gap between technology and regulation is closing.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6748272"/>
            <a:ext cx="12188952" cy="109728"/>
          </a:xfrm>
          <a:prstGeom prst="rect">
            <a:avLst/>
          </a:prstGeom>
          <a:solidFill>
            <a:srgbClr val="E8913A"/>
          </a:solidFill>
          <a:ln/>
        </p:spPr>
      </p:sp>
      <p:sp>
        <p:nvSpPr>
          <p:cNvPr id="3" name="Shape 1"/>
          <p:cNvSpPr/>
          <p:nvPr/>
        </p:nvSpPr>
        <p:spPr>
          <a:xfrm>
            <a:off x="457200" y="1645920"/>
            <a:ext cx="54864" cy="2011680"/>
          </a:xfrm>
          <a:prstGeom prst="rect">
            <a:avLst/>
          </a:prstGeom>
          <a:solidFill>
            <a:srgbClr val="E8913A"/>
          </a:solidFill>
          <a:ln/>
        </p:spPr>
      </p:sp>
      <p:sp>
        <p:nvSpPr>
          <p:cNvPr id="4" name="Text 2"/>
          <p:cNvSpPr/>
          <p:nvPr/>
        </p:nvSpPr>
        <p:spPr>
          <a:xfrm>
            <a:off x="731520" y="1645920"/>
            <a:ext cx="11000232" cy="1097280"/>
          </a:xfrm>
          <a:prstGeom prst="rect">
            <a:avLst/>
          </a:prstGeom>
          <a:noFill/>
          <a:ln/>
        </p:spPr>
        <p:txBody>
          <a:bodyPr wrap="square" rtlCol="0" anchor="ctr"/>
          <a:lstStyle/>
          <a:p>
            <a:pPr algn="l" indent="0" marL="0">
              <a:buNone/>
            </a:pPr>
            <a:r>
              <a:rPr lang="en-US" sz="4000" b="1" dirty="0">
                <a:solidFill>
                  <a:srgbClr val="FFFFFF"/>
                </a:solidFill>
                <a:latin typeface="Arial" pitchFamily="34" charset="0"/>
                <a:ea typeface="Arial" pitchFamily="34" charset="-122"/>
                <a:cs typeface="Arial" pitchFamily="34" charset="-120"/>
              </a:rPr>
              <a:t>The State of AI in 2026</a:t>
            </a:r>
            <a:endParaRPr lang="en-US" sz="4000" dirty="0"/>
          </a:p>
        </p:txBody>
      </p:sp>
      <p:sp>
        <p:nvSpPr>
          <p:cNvPr id="5" name="Text 3"/>
          <p:cNvSpPr/>
          <p:nvPr/>
        </p:nvSpPr>
        <p:spPr>
          <a:xfrm>
            <a:off x="731520" y="2834640"/>
            <a:ext cx="11000232" cy="548640"/>
          </a:xfrm>
          <a:prstGeom prst="rect">
            <a:avLst/>
          </a:prstGeom>
          <a:noFill/>
          <a:ln/>
        </p:spPr>
        <p:txBody>
          <a:bodyPr wrap="square" rtlCol="0" anchor="ctr"/>
          <a:lstStyle/>
          <a:p>
            <a:pPr algn="l" indent="0" marL="0">
              <a:buNone/>
            </a:pPr>
            <a:r>
              <a:rPr lang="en-US" sz="2000" dirty="0">
                <a:solidFill>
                  <a:srgbClr val="B0BEC5"/>
                </a:solidFill>
                <a:latin typeface="Arial" pitchFamily="34" charset="0"/>
                <a:ea typeface="Arial" pitchFamily="34" charset="-122"/>
                <a:cs typeface="Arial" pitchFamily="34" charset="-120"/>
              </a:rPr>
              <a:t>From Laboratory Breakthroughs to Enterprise Reality</a:t>
            </a:r>
            <a:endParaRPr lang="en-US" sz="2000" dirty="0"/>
          </a:p>
        </p:txBody>
      </p:sp>
      <p:sp>
        <p:nvSpPr>
          <p:cNvPr id="6" name="Text 4"/>
          <p:cNvSpPr/>
          <p:nvPr/>
        </p:nvSpPr>
        <p:spPr>
          <a:xfrm>
            <a:off x="731520" y="3657600"/>
            <a:ext cx="11000232" cy="365760"/>
          </a:xfrm>
          <a:prstGeom prst="rect">
            <a:avLst/>
          </a:prstGeom>
          <a:noFill/>
          <a:ln/>
        </p:spPr>
        <p:txBody>
          <a:bodyPr wrap="square" rtlCol="0" anchor="ctr"/>
          <a:lstStyle/>
          <a:p>
            <a:pPr algn="l" indent="0" marL="0">
              <a:buNone/>
            </a:pPr>
            <a:r>
              <a:rPr lang="en-US" sz="1200" dirty="0">
                <a:solidFill>
                  <a:srgbClr val="B0BEC5"/>
                </a:solidFill>
                <a:latin typeface="Arial" pitchFamily="34" charset="0"/>
                <a:ea typeface="Arial" pitchFamily="34" charset="-122"/>
                <a:cs typeface="Arial" pitchFamily="34" charset="-120"/>
              </a:rPr>
              <a:t>April 2026  •  AI Research Division</a:t>
            </a:r>
            <a:endParaRPr lang="en-US" sz="1200" dirty="0"/>
          </a:p>
        </p:txBody>
      </p:sp>
      <p:sp>
        <p:nvSpPr>
          <p:cNvPr id="7" name="Shape 5"/>
          <p:cNvSpPr/>
          <p:nvPr/>
        </p:nvSpPr>
        <p:spPr>
          <a:xfrm>
            <a:off x="731520" y="4114800"/>
            <a:ext cx="2743200" cy="18288"/>
          </a:xfrm>
          <a:prstGeom prst="rect">
            <a:avLst/>
          </a:prstGeom>
          <a:solidFill>
            <a:srgbClr val="2E4A7A"/>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Case Study: Enterprise AI Transformation</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10 / 15</a:t>
            </a:r>
            <a:endParaRPr lang="en-US" sz="800" dirty="0"/>
          </a:p>
        </p:txBody>
      </p:sp>
      <p:sp>
        <p:nvSpPr>
          <p:cNvPr id="6" name="Shape 4"/>
          <p:cNvSpPr/>
          <p:nvPr/>
        </p:nvSpPr>
        <p:spPr>
          <a:xfrm>
            <a:off x="457200" y="914400"/>
            <a:ext cx="11274552" cy="640080"/>
          </a:xfrm>
          <a:prstGeom prst="roundRect">
            <a:avLst>
              <a:gd name="adj" fmla="val 14286"/>
            </a:avLst>
          </a:prstGeom>
          <a:solidFill>
            <a:srgbClr val="1B2A4A"/>
          </a:solidFill>
          <a:ln/>
        </p:spPr>
      </p:sp>
      <p:sp>
        <p:nvSpPr>
          <p:cNvPr id="7" name="Text 5"/>
          <p:cNvSpPr/>
          <p:nvPr/>
        </p:nvSpPr>
        <p:spPr>
          <a:xfrm>
            <a:off x="640080" y="1005840"/>
            <a:ext cx="10908792" cy="4572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Global Financial Services Firm  •  45,000 employees  •  AI transformation initiated Q1 2024</a:t>
            </a:r>
            <a:endParaRPr lang="en-US" sz="1300" dirty="0"/>
          </a:p>
        </p:txBody>
      </p:sp>
      <p:sp>
        <p:nvSpPr>
          <p:cNvPr id="8" name="Shape 6"/>
          <p:cNvSpPr/>
          <p:nvPr/>
        </p:nvSpPr>
        <p:spPr>
          <a:xfrm>
            <a:off x="731520" y="2011680"/>
            <a:ext cx="3474720" cy="3200400"/>
          </a:xfrm>
          <a:prstGeom prst="roundRect">
            <a:avLst>
              <a:gd name="adj" fmla="val 3429"/>
            </a:avLst>
          </a:prstGeom>
          <a:solidFill>
            <a:srgbClr val="FFFFFF"/>
          </a:solidFill>
          <a:ln w="6350">
            <a:solidFill>
              <a:srgbClr val="E0E4E8"/>
            </a:solidFill>
            <a:prstDash val="solid"/>
          </a:ln>
          <a:effectLst>
            <a:outerShdw sx="100000" sy="100000" kx="0" ky="0" algn="bl" rotWithShape="0" blurRad="50800" dist="25400" dir="16200000">
              <a:srgbClr val="00000022">
                <a:alpha val="75000"/>
              </a:srgbClr>
            </a:outerShdw>
          </a:effectLst>
        </p:spPr>
      </p:sp>
      <p:sp>
        <p:nvSpPr>
          <p:cNvPr id="9" name="Shape 7"/>
          <p:cNvSpPr/>
          <p:nvPr/>
        </p:nvSpPr>
        <p:spPr>
          <a:xfrm>
            <a:off x="868680" y="2148840"/>
            <a:ext cx="3200400" cy="36576"/>
          </a:xfrm>
          <a:prstGeom prst="rect">
            <a:avLst/>
          </a:prstGeom>
          <a:solidFill>
            <a:srgbClr val="2E4A7A"/>
          </a:solidFill>
          <a:ln/>
        </p:spPr>
      </p:sp>
      <p:sp>
        <p:nvSpPr>
          <p:cNvPr id="10" name="Text 8"/>
          <p:cNvSpPr/>
          <p:nvPr/>
        </p:nvSpPr>
        <p:spPr>
          <a:xfrm>
            <a:off x="914400" y="2286000"/>
            <a:ext cx="3108960" cy="320040"/>
          </a:xfrm>
          <a:prstGeom prst="rect">
            <a:avLst/>
          </a:prstGeom>
          <a:noFill/>
          <a:ln/>
        </p:spPr>
        <p:txBody>
          <a:bodyPr wrap="square" rtlCol="0" anchor="ctr"/>
          <a:lstStyle/>
          <a:p>
            <a:pPr algn="ctr" indent="0" marL="0">
              <a:buNone/>
            </a:pPr>
            <a:r>
              <a:rPr lang="en-US" sz="1400" b="1" dirty="0">
                <a:solidFill>
                  <a:srgbClr val="2D3436"/>
                </a:solidFill>
                <a:latin typeface="Arial" pitchFamily="34" charset="0"/>
                <a:ea typeface="Arial" pitchFamily="34" charset="-122"/>
                <a:cs typeface="Arial" pitchFamily="34" charset="-120"/>
              </a:rPr>
              <a:t>Processing Time</a:t>
            </a:r>
            <a:endParaRPr lang="en-US" sz="1400" dirty="0"/>
          </a:p>
        </p:txBody>
      </p:sp>
      <p:sp>
        <p:nvSpPr>
          <p:cNvPr id="11" name="Text 9"/>
          <p:cNvSpPr/>
          <p:nvPr/>
        </p:nvSpPr>
        <p:spPr>
          <a:xfrm>
            <a:off x="914400" y="2743200"/>
            <a:ext cx="3108960" cy="22860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Before</a:t>
            </a:r>
            <a:endParaRPr lang="en-US" sz="900" dirty="0"/>
          </a:p>
        </p:txBody>
      </p:sp>
      <p:sp>
        <p:nvSpPr>
          <p:cNvPr id="12" name="Text 10"/>
          <p:cNvSpPr/>
          <p:nvPr/>
        </p:nvSpPr>
        <p:spPr>
          <a:xfrm>
            <a:off x="914400" y="2971800"/>
            <a:ext cx="3108960" cy="320040"/>
          </a:xfrm>
          <a:prstGeom prst="rect">
            <a:avLst/>
          </a:prstGeom>
          <a:noFill/>
          <a:ln/>
        </p:spPr>
        <p:txBody>
          <a:bodyPr wrap="square" rtlCol="0" anchor="ctr"/>
          <a:lstStyle/>
          <a:p>
            <a:pPr algn="ctr" indent="0" marL="0">
              <a:buNone/>
            </a:pPr>
            <a:r>
              <a:rPr lang="en-US" sz="1400" dirty="0">
                <a:solidFill>
                  <a:srgbClr val="2E4A7A"/>
                </a:solidFill>
                <a:latin typeface="Arial" pitchFamily="34" charset="0"/>
                <a:ea typeface="Arial" pitchFamily="34" charset="-122"/>
                <a:cs typeface="Arial" pitchFamily="34" charset="-120"/>
              </a:rPr>
              <a:t>4.2 hours avg</a:t>
            </a:r>
            <a:endParaRPr lang="en-US" sz="1400" dirty="0"/>
          </a:p>
        </p:txBody>
      </p:sp>
      <p:sp>
        <p:nvSpPr>
          <p:cNvPr id="13" name="Text 11"/>
          <p:cNvSpPr/>
          <p:nvPr/>
        </p:nvSpPr>
        <p:spPr>
          <a:xfrm>
            <a:off x="914400" y="3337560"/>
            <a:ext cx="3108960" cy="274320"/>
          </a:xfrm>
          <a:prstGeom prst="rect">
            <a:avLst/>
          </a:prstGeom>
          <a:noFill/>
          <a:ln/>
        </p:spPr>
        <p:txBody>
          <a:bodyPr wrap="square" rtlCol="0" anchor="ctr"/>
          <a:lstStyle/>
          <a:p>
            <a:pPr algn="ctr" indent="0" marL="0">
              <a:buNone/>
            </a:pPr>
            <a:r>
              <a:rPr lang="en-US" sz="1600" dirty="0">
                <a:solidFill>
                  <a:srgbClr val="E8913A"/>
                </a:solidFill>
                <a:latin typeface="Arial" pitchFamily="34" charset="0"/>
                <a:ea typeface="Arial" pitchFamily="34" charset="-122"/>
                <a:cs typeface="Arial" pitchFamily="34" charset="-120"/>
              </a:rPr>
              <a:t>↓</a:t>
            </a:r>
            <a:endParaRPr lang="en-US" sz="1600" dirty="0"/>
          </a:p>
        </p:txBody>
      </p:sp>
      <p:sp>
        <p:nvSpPr>
          <p:cNvPr id="14" name="Text 12"/>
          <p:cNvSpPr/>
          <p:nvPr/>
        </p:nvSpPr>
        <p:spPr>
          <a:xfrm>
            <a:off x="914400" y="3611880"/>
            <a:ext cx="3108960" cy="22860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After</a:t>
            </a:r>
            <a:endParaRPr lang="en-US" sz="900" dirty="0"/>
          </a:p>
        </p:txBody>
      </p:sp>
      <p:sp>
        <p:nvSpPr>
          <p:cNvPr id="15" name="Text 13"/>
          <p:cNvSpPr/>
          <p:nvPr/>
        </p:nvSpPr>
        <p:spPr>
          <a:xfrm>
            <a:off x="914400" y="3840480"/>
            <a:ext cx="3108960" cy="320040"/>
          </a:xfrm>
          <a:prstGeom prst="rect">
            <a:avLst/>
          </a:prstGeom>
          <a:noFill/>
          <a:ln/>
        </p:spPr>
        <p:txBody>
          <a:bodyPr wrap="square" rtlCol="0" anchor="ctr"/>
          <a:lstStyle/>
          <a:p>
            <a:pPr algn="ctr" indent="0" marL="0">
              <a:buNone/>
            </a:pPr>
            <a:r>
              <a:rPr lang="en-US" sz="1400" dirty="0">
                <a:solidFill>
                  <a:srgbClr val="2D3436"/>
                </a:solidFill>
                <a:latin typeface="Arial" pitchFamily="34" charset="0"/>
                <a:ea typeface="Arial" pitchFamily="34" charset="-122"/>
                <a:cs typeface="Arial" pitchFamily="34" charset="-120"/>
              </a:rPr>
              <a:t>1.1 hours avg</a:t>
            </a:r>
            <a:endParaRPr lang="en-US" sz="1400" dirty="0"/>
          </a:p>
        </p:txBody>
      </p:sp>
      <p:sp>
        <p:nvSpPr>
          <p:cNvPr id="16" name="Shape 14"/>
          <p:cNvSpPr/>
          <p:nvPr/>
        </p:nvSpPr>
        <p:spPr>
          <a:xfrm>
            <a:off x="1920240" y="4297680"/>
            <a:ext cx="1097280" cy="457200"/>
          </a:xfrm>
          <a:prstGeom prst="ellipse">
            <a:avLst/>
          </a:prstGeom>
          <a:solidFill>
            <a:srgbClr val="E8913A"/>
          </a:solidFill>
          <a:ln/>
        </p:spPr>
      </p:sp>
      <p:sp>
        <p:nvSpPr>
          <p:cNvPr id="17" name="Text 15"/>
          <p:cNvSpPr/>
          <p:nvPr/>
        </p:nvSpPr>
        <p:spPr>
          <a:xfrm>
            <a:off x="1920240" y="4297680"/>
            <a:ext cx="1097280" cy="45720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−73%</a:t>
            </a:r>
            <a:endParaRPr lang="en-US" sz="1400" dirty="0"/>
          </a:p>
        </p:txBody>
      </p:sp>
      <p:sp>
        <p:nvSpPr>
          <p:cNvPr id="18" name="Shape 16"/>
          <p:cNvSpPr/>
          <p:nvPr/>
        </p:nvSpPr>
        <p:spPr>
          <a:xfrm>
            <a:off x="4572000" y="2011680"/>
            <a:ext cx="3474720" cy="3200400"/>
          </a:xfrm>
          <a:prstGeom prst="roundRect">
            <a:avLst>
              <a:gd name="adj" fmla="val 3429"/>
            </a:avLst>
          </a:prstGeom>
          <a:solidFill>
            <a:srgbClr val="FFFFFF"/>
          </a:solidFill>
          <a:ln w="6350">
            <a:solidFill>
              <a:srgbClr val="E0E4E8"/>
            </a:solidFill>
            <a:prstDash val="solid"/>
          </a:ln>
          <a:effectLst>
            <a:outerShdw sx="100000" sy="100000" kx="0" ky="0" algn="bl" rotWithShape="0" blurRad="50800" dist="25400" dir="16200000">
              <a:srgbClr val="00000022">
                <a:alpha val="75000"/>
              </a:srgbClr>
            </a:outerShdw>
          </a:effectLst>
        </p:spPr>
      </p:sp>
      <p:sp>
        <p:nvSpPr>
          <p:cNvPr id="19" name="Shape 17"/>
          <p:cNvSpPr/>
          <p:nvPr/>
        </p:nvSpPr>
        <p:spPr>
          <a:xfrm>
            <a:off x="4709160" y="2148840"/>
            <a:ext cx="3200400" cy="36576"/>
          </a:xfrm>
          <a:prstGeom prst="rect">
            <a:avLst/>
          </a:prstGeom>
          <a:solidFill>
            <a:srgbClr val="E8913A"/>
          </a:solidFill>
          <a:ln/>
        </p:spPr>
      </p:sp>
      <p:sp>
        <p:nvSpPr>
          <p:cNvPr id="20" name="Text 18"/>
          <p:cNvSpPr/>
          <p:nvPr/>
        </p:nvSpPr>
        <p:spPr>
          <a:xfrm>
            <a:off x="4754880" y="2286000"/>
            <a:ext cx="3108960" cy="320040"/>
          </a:xfrm>
          <a:prstGeom prst="rect">
            <a:avLst/>
          </a:prstGeom>
          <a:noFill/>
          <a:ln/>
        </p:spPr>
        <p:txBody>
          <a:bodyPr wrap="square" rtlCol="0" anchor="ctr"/>
          <a:lstStyle/>
          <a:p>
            <a:pPr algn="ctr" indent="0" marL="0">
              <a:buNone/>
            </a:pPr>
            <a:r>
              <a:rPr lang="en-US" sz="1400" b="1" dirty="0">
                <a:solidFill>
                  <a:srgbClr val="2D3436"/>
                </a:solidFill>
                <a:latin typeface="Arial" pitchFamily="34" charset="0"/>
                <a:ea typeface="Arial" pitchFamily="34" charset="-122"/>
                <a:cs typeface="Arial" pitchFamily="34" charset="-120"/>
              </a:rPr>
              <a:t>Fraud Detection</a:t>
            </a:r>
            <a:endParaRPr lang="en-US" sz="1400" dirty="0"/>
          </a:p>
        </p:txBody>
      </p:sp>
      <p:sp>
        <p:nvSpPr>
          <p:cNvPr id="21" name="Text 19"/>
          <p:cNvSpPr/>
          <p:nvPr/>
        </p:nvSpPr>
        <p:spPr>
          <a:xfrm>
            <a:off x="4754880" y="2743200"/>
            <a:ext cx="3108960" cy="22860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Before</a:t>
            </a:r>
            <a:endParaRPr lang="en-US" sz="900" dirty="0"/>
          </a:p>
        </p:txBody>
      </p:sp>
      <p:sp>
        <p:nvSpPr>
          <p:cNvPr id="22" name="Text 20"/>
          <p:cNvSpPr/>
          <p:nvPr/>
        </p:nvSpPr>
        <p:spPr>
          <a:xfrm>
            <a:off x="4754880" y="2971800"/>
            <a:ext cx="3108960" cy="320040"/>
          </a:xfrm>
          <a:prstGeom prst="rect">
            <a:avLst/>
          </a:prstGeom>
          <a:noFill/>
          <a:ln/>
        </p:spPr>
        <p:txBody>
          <a:bodyPr wrap="square" rtlCol="0" anchor="ctr"/>
          <a:lstStyle/>
          <a:p>
            <a:pPr algn="ctr" indent="0" marL="0">
              <a:buNone/>
            </a:pPr>
            <a:r>
              <a:rPr lang="en-US" sz="1400" dirty="0">
                <a:solidFill>
                  <a:srgbClr val="2E4A7A"/>
                </a:solidFill>
                <a:latin typeface="Arial" pitchFamily="34" charset="0"/>
                <a:ea typeface="Arial" pitchFamily="34" charset="-122"/>
                <a:cs typeface="Arial" pitchFamily="34" charset="-120"/>
              </a:rPr>
              <a:t>67% accuracy</a:t>
            </a:r>
            <a:endParaRPr lang="en-US" sz="1400" dirty="0"/>
          </a:p>
        </p:txBody>
      </p:sp>
      <p:sp>
        <p:nvSpPr>
          <p:cNvPr id="23" name="Text 21"/>
          <p:cNvSpPr/>
          <p:nvPr/>
        </p:nvSpPr>
        <p:spPr>
          <a:xfrm>
            <a:off x="4754880" y="3337560"/>
            <a:ext cx="3108960" cy="274320"/>
          </a:xfrm>
          <a:prstGeom prst="rect">
            <a:avLst/>
          </a:prstGeom>
          <a:noFill/>
          <a:ln/>
        </p:spPr>
        <p:txBody>
          <a:bodyPr wrap="square" rtlCol="0" anchor="ctr"/>
          <a:lstStyle/>
          <a:p>
            <a:pPr algn="ctr" indent="0" marL="0">
              <a:buNone/>
            </a:pPr>
            <a:r>
              <a:rPr lang="en-US" sz="1600" dirty="0">
                <a:solidFill>
                  <a:srgbClr val="E8913A"/>
                </a:solidFill>
                <a:latin typeface="Arial" pitchFamily="34" charset="0"/>
                <a:ea typeface="Arial" pitchFamily="34" charset="-122"/>
                <a:cs typeface="Arial" pitchFamily="34" charset="-120"/>
              </a:rPr>
              <a:t>↓</a:t>
            </a:r>
            <a:endParaRPr lang="en-US" sz="1600" dirty="0"/>
          </a:p>
        </p:txBody>
      </p:sp>
      <p:sp>
        <p:nvSpPr>
          <p:cNvPr id="24" name="Text 22"/>
          <p:cNvSpPr/>
          <p:nvPr/>
        </p:nvSpPr>
        <p:spPr>
          <a:xfrm>
            <a:off x="4754880" y="3611880"/>
            <a:ext cx="3108960" cy="22860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After</a:t>
            </a:r>
            <a:endParaRPr lang="en-US" sz="900" dirty="0"/>
          </a:p>
        </p:txBody>
      </p:sp>
      <p:sp>
        <p:nvSpPr>
          <p:cNvPr id="25" name="Text 23"/>
          <p:cNvSpPr/>
          <p:nvPr/>
        </p:nvSpPr>
        <p:spPr>
          <a:xfrm>
            <a:off x="4754880" y="3840480"/>
            <a:ext cx="3108960" cy="320040"/>
          </a:xfrm>
          <a:prstGeom prst="rect">
            <a:avLst/>
          </a:prstGeom>
          <a:noFill/>
          <a:ln/>
        </p:spPr>
        <p:txBody>
          <a:bodyPr wrap="square" rtlCol="0" anchor="ctr"/>
          <a:lstStyle/>
          <a:p>
            <a:pPr algn="ctr" indent="0" marL="0">
              <a:buNone/>
            </a:pPr>
            <a:r>
              <a:rPr lang="en-US" sz="1400" dirty="0">
                <a:solidFill>
                  <a:srgbClr val="2D3436"/>
                </a:solidFill>
                <a:latin typeface="Arial" pitchFamily="34" charset="0"/>
                <a:ea typeface="Arial" pitchFamily="34" charset="-122"/>
                <a:cs typeface="Arial" pitchFamily="34" charset="-120"/>
              </a:rPr>
              <a:t>94% accuracy</a:t>
            </a:r>
            <a:endParaRPr lang="en-US" sz="1400" dirty="0"/>
          </a:p>
        </p:txBody>
      </p:sp>
      <p:sp>
        <p:nvSpPr>
          <p:cNvPr id="26" name="Shape 24"/>
          <p:cNvSpPr/>
          <p:nvPr/>
        </p:nvSpPr>
        <p:spPr>
          <a:xfrm>
            <a:off x="5760720" y="4297680"/>
            <a:ext cx="1097280" cy="457200"/>
          </a:xfrm>
          <a:prstGeom prst="ellipse">
            <a:avLst/>
          </a:prstGeom>
          <a:solidFill>
            <a:srgbClr val="E8913A"/>
          </a:solidFill>
          <a:ln/>
        </p:spPr>
      </p:sp>
      <p:sp>
        <p:nvSpPr>
          <p:cNvPr id="27" name="Text 25"/>
          <p:cNvSpPr/>
          <p:nvPr/>
        </p:nvSpPr>
        <p:spPr>
          <a:xfrm>
            <a:off x="5760720" y="4297680"/>
            <a:ext cx="1097280" cy="45720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+41%</a:t>
            </a:r>
            <a:endParaRPr lang="en-US" sz="1400" dirty="0"/>
          </a:p>
        </p:txBody>
      </p:sp>
      <p:sp>
        <p:nvSpPr>
          <p:cNvPr id="28" name="Shape 26"/>
          <p:cNvSpPr/>
          <p:nvPr/>
        </p:nvSpPr>
        <p:spPr>
          <a:xfrm>
            <a:off x="8412480" y="2011680"/>
            <a:ext cx="3474720" cy="3200400"/>
          </a:xfrm>
          <a:prstGeom prst="roundRect">
            <a:avLst>
              <a:gd name="adj" fmla="val 3429"/>
            </a:avLst>
          </a:prstGeom>
          <a:solidFill>
            <a:srgbClr val="FFFFFF"/>
          </a:solidFill>
          <a:ln w="6350">
            <a:solidFill>
              <a:srgbClr val="E0E4E8"/>
            </a:solidFill>
            <a:prstDash val="solid"/>
          </a:ln>
          <a:effectLst>
            <a:outerShdw sx="100000" sy="100000" kx="0" ky="0" algn="bl" rotWithShape="0" blurRad="50800" dist="25400" dir="16200000">
              <a:srgbClr val="00000022">
                <a:alpha val="75000"/>
              </a:srgbClr>
            </a:outerShdw>
          </a:effectLst>
        </p:spPr>
      </p:sp>
      <p:sp>
        <p:nvSpPr>
          <p:cNvPr id="29" name="Shape 27"/>
          <p:cNvSpPr/>
          <p:nvPr/>
        </p:nvSpPr>
        <p:spPr>
          <a:xfrm>
            <a:off x="8549640" y="2148840"/>
            <a:ext cx="3200400" cy="36576"/>
          </a:xfrm>
          <a:prstGeom prst="rect">
            <a:avLst/>
          </a:prstGeom>
          <a:solidFill>
            <a:srgbClr val="5BA0D9"/>
          </a:solidFill>
          <a:ln/>
        </p:spPr>
      </p:sp>
      <p:sp>
        <p:nvSpPr>
          <p:cNvPr id="30" name="Text 28"/>
          <p:cNvSpPr/>
          <p:nvPr/>
        </p:nvSpPr>
        <p:spPr>
          <a:xfrm>
            <a:off x="8595360" y="2286000"/>
            <a:ext cx="3108960" cy="320040"/>
          </a:xfrm>
          <a:prstGeom prst="rect">
            <a:avLst/>
          </a:prstGeom>
          <a:noFill/>
          <a:ln/>
        </p:spPr>
        <p:txBody>
          <a:bodyPr wrap="square" rtlCol="0" anchor="ctr"/>
          <a:lstStyle/>
          <a:p>
            <a:pPr algn="ctr" indent="0" marL="0">
              <a:buNone/>
            </a:pPr>
            <a:r>
              <a:rPr lang="en-US" sz="1400" b="1" dirty="0">
                <a:solidFill>
                  <a:srgbClr val="2D3436"/>
                </a:solidFill>
                <a:latin typeface="Arial" pitchFamily="34" charset="0"/>
                <a:ea typeface="Arial" pitchFamily="34" charset="-122"/>
                <a:cs typeface="Arial" pitchFamily="34" charset="-120"/>
              </a:rPr>
              <a:t>Customer Satisfaction</a:t>
            </a:r>
            <a:endParaRPr lang="en-US" sz="1400" dirty="0"/>
          </a:p>
        </p:txBody>
      </p:sp>
      <p:sp>
        <p:nvSpPr>
          <p:cNvPr id="31" name="Text 29"/>
          <p:cNvSpPr/>
          <p:nvPr/>
        </p:nvSpPr>
        <p:spPr>
          <a:xfrm>
            <a:off x="8595360" y="2743200"/>
            <a:ext cx="3108960" cy="22860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Before</a:t>
            </a:r>
            <a:endParaRPr lang="en-US" sz="900" dirty="0"/>
          </a:p>
        </p:txBody>
      </p:sp>
      <p:sp>
        <p:nvSpPr>
          <p:cNvPr id="32" name="Text 30"/>
          <p:cNvSpPr/>
          <p:nvPr/>
        </p:nvSpPr>
        <p:spPr>
          <a:xfrm>
            <a:off x="8595360" y="2971800"/>
            <a:ext cx="3108960" cy="320040"/>
          </a:xfrm>
          <a:prstGeom prst="rect">
            <a:avLst/>
          </a:prstGeom>
          <a:noFill/>
          <a:ln/>
        </p:spPr>
        <p:txBody>
          <a:bodyPr wrap="square" rtlCol="0" anchor="ctr"/>
          <a:lstStyle/>
          <a:p>
            <a:pPr algn="ctr" indent="0" marL="0">
              <a:buNone/>
            </a:pPr>
            <a:r>
              <a:rPr lang="en-US" sz="1400" dirty="0">
                <a:solidFill>
                  <a:srgbClr val="2E4A7A"/>
                </a:solidFill>
                <a:latin typeface="Arial" pitchFamily="34" charset="0"/>
                <a:ea typeface="Arial" pitchFamily="34" charset="-122"/>
                <a:cs typeface="Arial" pitchFamily="34" charset="-120"/>
              </a:rPr>
              <a:t>72 NPS</a:t>
            </a:r>
            <a:endParaRPr lang="en-US" sz="1400" dirty="0"/>
          </a:p>
        </p:txBody>
      </p:sp>
      <p:sp>
        <p:nvSpPr>
          <p:cNvPr id="33" name="Text 31"/>
          <p:cNvSpPr/>
          <p:nvPr/>
        </p:nvSpPr>
        <p:spPr>
          <a:xfrm>
            <a:off x="8595360" y="3337560"/>
            <a:ext cx="3108960" cy="274320"/>
          </a:xfrm>
          <a:prstGeom prst="rect">
            <a:avLst/>
          </a:prstGeom>
          <a:noFill/>
          <a:ln/>
        </p:spPr>
        <p:txBody>
          <a:bodyPr wrap="square" rtlCol="0" anchor="ctr"/>
          <a:lstStyle/>
          <a:p>
            <a:pPr algn="ctr" indent="0" marL="0">
              <a:buNone/>
            </a:pPr>
            <a:r>
              <a:rPr lang="en-US" sz="1600" dirty="0">
                <a:solidFill>
                  <a:srgbClr val="E8913A"/>
                </a:solidFill>
                <a:latin typeface="Arial" pitchFamily="34" charset="0"/>
                <a:ea typeface="Arial" pitchFamily="34" charset="-122"/>
                <a:cs typeface="Arial" pitchFamily="34" charset="-120"/>
              </a:rPr>
              <a:t>↓</a:t>
            </a:r>
            <a:endParaRPr lang="en-US" sz="1600" dirty="0"/>
          </a:p>
        </p:txBody>
      </p:sp>
      <p:sp>
        <p:nvSpPr>
          <p:cNvPr id="34" name="Text 32"/>
          <p:cNvSpPr/>
          <p:nvPr/>
        </p:nvSpPr>
        <p:spPr>
          <a:xfrm>
            <a:off x="8595360" y="3611880"/>
            <a:ext cx="3108960" cy="228600"/>
          </a:xfrm>
          <a:prstGeom prst="rect">
            <a:avLst/>
          </a:prstGeom>
          <a:noFill/>
          <a:ln/>
        </p:spPr>
        <p:txBody>
          <a:bodyPr wrap="square" rtlCol="0" anchor="ctr"/>
          <a:lstStyle/>
          <a:p>
            <a:pPr algn="ctr" indent="0" marL="0">
              <a:buNone/>
            </a:pPr>
            <a:r>
              <a:rPr lang="en-US" sz="900" dirty="0">
                <a:solidFill>
                  <a:srgbClr val="B0BEC5"/>
                </a:solidFill>
                <a:latin typeface="Arial" pitchFamily="34" charset="0"/>
                <a:ea typeface="Arial" pitchFamily="34" charset="-122"/>
                <a:cs typeface="Arial" pitchFamily="34" charset="-120"/>
              </a:rPr>
              <a:t>After</a:t>
            </a:r>
            <a:endParaRPr lang="en-US" sz="900" dirty="0"/>
          </a:p>
        </p:txBody>
      </p:sp>
      <p:sp>
        <p:nvSpPr>
          <p:cNvPr id="35" name="Text 33"/>
          <p:cNvSpPr/>
          <p:nvPr/>
        </p:nvSpPr>
        <p:spPr>
          <a:xfrm>
            <a:off x="8595360" y="3840480"/>
            <a:ext cx="3108960" cy="320040"/>
          </a:xfrm>
          <a:prstGeom prst="rect">
            <a:avLst/>
          </a:prstGeom>
          <a:noFill/>
          <a:ln/>
        </p:spPr>
        <p:txBody>
          <a:bodyPr wrap="square" rtlCol="0" anchor="ctr"/>
          <a:lstStyle/>
          <a:p>
            <a:pPr algn="ctr" indent="0" marL="0">
              <a:buNone/>
            </a:pPr>
            <a:r>
              <a:rPr lang="en-US" sz="1400" dirty="0">
                <a:solidFill>
                  <a:srgbClr val="2D3436"/>
                </a:solidFill>
                <a:latin typeface="Arial" pitchFamily="34" charset="0"/>
                <a:ea typeface="Arial" pitchFamily="34" charset="-122"/>
                <a:cs typeface="Arial" pitchFamily="34" charset="-120"/>
              </a:rPr>
              <a:t>100 NPS</a:t>
            </a:r>
            <a:endParaRPr lang="en-US" sz="1400" dirty="0"/>
          </a:p>
        </p:txBody>
      </p:sp>
      <p:sp>
        <p:nvSpPr>
          <p:cNvPr id="36" name="Shape 34"/>
          <p:cNvSpPr/>
          <p:nvPr/>
        </p:nvSpPr>
        <p:spPr>
          <a:xfrm>
            <a:off x="9601200" y="4297680"/>
            <a:ext cx="1097280" cy="457200"/>
          </a:xfrm>
          <a:prstGeom prst="ellipse">
            <a:avLst/>
          </a:prstGeom>
          <a:solidFill>
            <a:srgbClr val="E8913A"/>
          </a:solidFill>
          <a:ln/>
        </p:spPr>
      </p:sp>
      <p:sp>
        <p:nvSpPr>
          <p:cNvPr id="37" name="Text 35"/>
          <p:cNvSpPr/>
          <p:nvPr/>
        </p:nvSpPr>
        <p:spPr>
          <a:xfrm>
            <a:off x="9601200" y="4297680"/>
            <a:ext cx="1097280" cy="45720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+28pts</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Challenges &amp; Risk Matrix</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11 / 15</a:t>
            </a:r>
            <a:endParaRPr lang="en-US" sz="800" dirty="0"/>
          </a:p>
        </p:txBody>
      </p:sp>
      <p:sp>
        <p:nvSpPr>
          <p:cNvPr id="6" name="Shape 4"/>
          <p:cNvSpPr/>
          <p:nvPr/>
        </p:nvSpPr>
        <p:spPr>
          <a:xfrm>
            <a:off x="731520" y="1188720"/>
            <a:ext cx="5029200" cy="2286000"/>
          </a:xfrm>
          <a:prstGeom prst="roundRect">
            <a:avLst>
              <a:gd name="adj" fmla="val 4000"/>
            </a:avLst>
          </a:prstGeom>
          <a:solidFill>
            <a:srgbClr val="FFFFFF"/>
          </a:solidFill>
          <a:ln w="19050">
            <a:solidFill>
              <a:srgbClr val="D4556B"/>
            </a:solidFill>
            <a:prstDash val="solid"/>
          </a:ln>
          <a:effectLst>
            <a:outerShdw sx="100000" sy="100000" kx="0" ky="0" algn="bl" rotWithShape="0" blurRad="25400" dist="12700" dir="16200000">
              <a:srgbClr val="00000015">
                <a:alpha val="75000"/>
              </a:srgbClr>
            </a:outerShdw>
          </a:effectLst>
        </p:spPr>
      </p:sp>
      <p:sp>
        <p:nvSpPr>
          <p:cNvPr id="7" name="Text 5"/>
          <p:cNvSpPr/>
          <p:nvPr/>
        </p:nvSpPr>
        <p:spPr>
          <a:xfrm>
            <a:off x="868680" y="1280160"/>
            <a:ext cx="4754880" cy="274320"/>
          </a:xfrm>
          <a:prstGeom prst="rect">
            <a:avLst/>
          </a:prstGeom>
          <a:noFill/>
          <a:ln/>
        </p:spPr>
        <p:txBody>
          <a:bodyPr wrap="square" rtlCol="0" anchor="ctr"/>
          <a:lstStyle/>
          <a:p>
            <a:pPr indent="0" marL="0">
              <a:buNone/>
            </a:pPr>
            <a:r>
              <a:rPr lang="en-US" sz="900" b="1" dirty="0">
                <a:solidFill>
                  <a:srgbClr val="D4556B"/>
                </a:solidFill>
                <a:latin typeface="Arial" pitchFamily="34" charset="0"/>
                <a:ea typeface="Arial" pitchFamily="34" charset="-122"/>
                <a:cs typeface="Arial" pitchFamily="34" charset="-120"/>
              </a:rPr>
              <a:t>HIGH IMPACT / HIGH PROBABILITY</a:t>
            </a:r>
            <a:endParaRPr lang="en-US" sz="900" dirty="0"/>
          </a:p>
        </p:txBody>
      </p:sp>
      <p:sp>
        <p:nvSpPr>
          <p:cNvPr id="8" name="Text 6"/>
          <p:cNvSpPr/>
          <p:nvPr/>
        </p:nvSpPr>
        <p:spPr>
          <a:xfrm>
            <a:off x="868680" y="1600200"/>
            <a:ext cx="4754880" cy="1737360"/>
          </a:xfrm>
          <a:prstGeom prst="rect">
            <a:avLst/>
          </a:prstGeom>
          <a:noFill/>
          <a:ln/>
        </p:spPr>
        <p:txBody>
          <a:bodyPr wrap="square" rtlCol="0" anchor="t"/>
          <a:lstStyle/>
          <a:p>
            <a:pPr indent="0" marL="0">
              <a:lnSpc>
                <a:spcPct val="140000"/>
              </a:lnSpc>
              <a:buNone/>
            </a:pPr>
            <a:r>
              <a:rPr lang="en-US" sz="1100" dirty="0">
                <a:solidFill>
                  <a:srgbClr val="2D3436"/>
                </a:solidFill>
                <a:latin typeface="Arial" pitchFamily="34" charset="0"/>
                <a:ea typeface="Arial" pitchFamily="34" charset="-122"/>
                <a:cs typeface="Arial" pitchFamily="34" charset="-120"/>
              </a:rPr>
              <a:t>• Model drift in production systems</a:t>
            </a:r>
            <a:endParaRPr lang="en-US" sz="1100" dirty="0"/>
          </a:p>
          <a:p>
            <a:pPr indent="0" marL="0">
              <a:lnSpc>
                <a:spcPct val="140000"/>
              </a:lnSpc>
              <a:buNone/>
            </a:pPr>
            <a:r>
              <a:rPr lang="en-US" sz="1100" dirty="0">
                <a:solidFill>
                  <a:srgbClr val="2D3436"/>
                </a:solidFill>
                <a:latin typeface="Arial" pitchFamily="34" charset="0"/>
                <a:ea typeface="Arial" pitchFamily="34" charset="-122"/>
                <a:cs typeface="Arial" pitchFamily="34" charset="-120"/>
              </a:rPr>
              <a:t>• Data quality and pipeline failures</a:t>
            </a:r>
            <a:endParaRPr lang="en-US" sz="1100" dirty="0"/>
          </a:p>
        </p:txBody>
      </p:sp>
      <p:sp>
        <p:nvSpPr>
          <p:cNvPr id="9" name="Shape 7"/>
          <p:cNvSpPr/>
          <p:nvPr/>
        </p:nvSpPr>
        <p:spPr>
          <a:xfrm>
            <a:off x="6217920" y="1188720"/>
            <a:ext cx="5029200" cy="2286000"/>
          </a:xfrm>
          <a:prstGeom prst="roundRect">
            <a:avLst>
              <a:gd name="adj" fmla="val 4000"/>
            </a:avLst>
          </a:prstGeom>
          <a:solidFill>
            <a:srgbClr val="FFFFFF"/>
          </a:solidFill>
          <a:ln w="19050">
            <a:solidFill>
              <a:srgbClr val="E8913A"/>
            </a:solidFill>
            <a:prstDash val="solid"/>
          </a:ln>
          <a:effectLst>
            <a:outerShdw sx="100000" sy="100000" kx="0" ky="0" algn="bl" rotWithShape="0" blurRad="25400" dist="12700" dir="16200000">
              <a:srgbClr val="00000015">
                <a:alpha val="75000"/>
              </a:srgbClr>
            </a:outerShdw>
          </a:effectLst>
        </p:spPr>
      </p:sp>
      <p:sp>
        <p:nvSpPr>
          <p:cNvPr id="10" name="Text 8"/>
          <p:cNvSpPr/>
          <p:nvPr/>
        </p:nvSpPr>
        <p:spPr>
          <a:xfrm>
            <a:off x="6355080" y="1280160"/>
            <a:ext cx="4754880" cy="274320"/>
          </a:xfrm>
          <a:prstGeom prst="rect">
            <a:avLst/>
          </a:prstGeom>
          <a:noFill/>
          <a:ln/>
        </p:spPr>
        <p:txBody>
          <a:bodyPr wrap="square" rtlCol="0" anchor="ctr"/>
          <a:lstStyle/>
          <a:p>
            <a:pPr indent="0" marL="0">
              <a:buNone/>
            </a:pPr>
            <a:r>
              <a:rPr lang="en-US" sz="900" b="1" dirty="0">
                <a:solidFill>
                  <a:srgbClr val="E8913A"/>
                </a:solidFill>
                <a:latin typeface="Arial" pitchFamily="34" charset="0"/>
                <a:ea typeface="Arial" pitchFamily="34" charset="-122"/>
                <a:cs typeface="Arial" pitchFamily="34" charset="-120"/>
              </a:rPr>
              <a:t>HIGH IMPACT / LOW PROBABILITY</a:t>
            </a:r>
            <a:endParaRPr lang="en-US" sz="900" dirty="0"/>
          </a:p>
        </p:txBody>
      </p:sp>
      <p:sp>
        <p:nvSpPr>
          <p:cNvPr id="11" name="Text 9"/>
          <p:cNvSpPr/>
          <p:nvPr/>
        </p:nvSpPr>
        <p:spPr>
          <a:xfrm>
            <a:off x="6355080" y="1600200"/>
            <a:ext cx="4754880" cy="1737360"/>
          </a:xfrm>
          <a:prstGeom prst="rect">
            <a:avLst/>
          </a:prstGeom>
          <a:noFill/>
          <a:ln/>
        </p:spPr>
        <p:txBody>
          <a:bodyPr wrap="square" rtlCol="0" anchor="t"/>
          <a:lstStyle/>
          <a:p>
            <a:pPr indent="0" marL="0">
              <a:lnSpc>
                <a:spcPct val="140000"/>
              </a:lnSpc>
              <a:buNone/>
            </a:pPr>
            <a:r>
              <a:rPr lang="en-US" sz="1100" dirty="0">
                <a:solidFill>
                  <a:srgbClr val="2D3436"/>
                </a:solidFill>
                <a:latin typeface="Arial" pitchFamily="34" charset="0"/>
                <a:ea typeface="Arial" pitchFamily="34" charset="-122"/>
                <a:cs typeface="Arial" pitchFamily="34" charset="-120"/>
              </a:rPr>
              <a:t>• Existential risk from misaligned AGI</a:t>
            </a:r>
            <a:endParaRPr lang="en-US" sz="1100" dirty="0"/>
          </a:p>
          <a:p>
            <a:pPr indent="0" marL="0">
              <a:lnSpc>
                <a:spcPct val="140000"/>
              </a:lnSpc>
              <a:buNone/>
            </a:pPr>
            <a:r>
              <a:rPr lang="en-US" sz="1100" dirty="0">
                <a:solidFill>
                  <a:srgbClr val="2D3436"/>
                </a:solidFill>
                <a:latin typeface="Arial" pitchFamily="34" charset="0"/>
                <a:ea typeface="Arial" pitchFamily="34" charset="-122"/>
                <a:cs typeface="Arial" pitchFamily="34" charset="-120"/>
              </a:rPr>
              <a:t>• Systemic AI failure in critical infra</a:t>
            </a:r>
            <a:endParaRPr lang="en-US" sz="1100" dirty="0"/>
          </a:p>
        </p:txBody>
      </p:sp>
      <p:sp>
        <p:nvSpPr>
          <p:cNvPr id="12" name="Shape 10"/>
          <p:cNvSpPr/>
          <p:nvPr/>
        </p:nvSpPr>
        <p:spPr>
          <a:xfrm>
            <a:off x="731520" y="3749040"/>
            <a:ext cx="5029200" cy="2286000"/>
          </a:xfrm>
          <a:prstGeom prst="roundRect">
            <a:avLst>
              <a:gd name="adj" fmla="val 4000"/>
            </a:avLst>
          </a:prstGeom>
          <a:solidFill>
            <a:srgbClr val="FFFFFF"/>
          </a:solidFill>
          <a:ln w="19050">
            <a:solidFill>
              <a:srgbClr val="5BA0D9"/>
            </a:solidFill>
            <a:prstDash val="solid"/>
          </a:ln>
          <a:effectLst>
            <a:outerShdw sx="100000" sy="100000" kx="0" ky="0" algn="bl" rotWithShape="0" blurRad="25400" dist="12700" dir="16200000">
              <a:srgbClr val="00000015">
                <a:alpha val="75000"/>
              </a:srgbClr>
            </a:outerShdw>
          </a:effectLst>
        </p:spPr>
      </p:sp>
      <p:sp>
        <p:nvSpPr>
          <p:cNvPr id="13" name="Text 11"/>
          <p:cNvSpPr/>
          <p:nvPr/>
        </p:nvSpPr>
        <p:spPr>
          <a:xfrm>
            <a:off x="868680" y="3840480"/>
            <a:ext cx="4754880" cy="274320"/>
          </a:xfrm>
          <a:prstGeom prst="rect">
            <a:avLst/>
          </a:prstGeom>
          <a:noFill/>
          <a:ln/>
        </p:spPr>
        <p:txBody>
          <a:bodyPr wrap="square" rtlCol="0" anchor="ctr"/>
          <a:lstStyle/>
          <a:p>
            <a:pPr indent="0" marL="0">
              <a:buNone/>
            </a:pPr>
            <a:r>
              <a:rPr lang="en-US" sz="900" b="1" dirty="0">
                <a:solidFill>
                  <a:srgbClr val="5BA0D9"/>
                </a:solidFill>
                <a:latin typeface="Arial" pitchFamily="34" charset="0"/>
                <a:ea typeface="Arial" pitchFamily="34" charset="-122"/>
                <a:cs typeface="Arial" pitchFamily="34" charset="-120"/>
              </a:rPr>
              <a:t>LOW IMPACT / HIGH PROBABILITY</a:t>
            </a:r>
            <a:endParaRPr lang="en-US" sz="900" dirty="0"/>
          </a:p>
        </p:txBody>
      </p:sp>
      <p:sp>
        <p:nvSpPr>
          <p:cNvPr id="14" name="Text 12"/>
          <p:cNvSpPr/>
          <p:nvPr/>
        </p:nvSpPr>
        <p:spPr>
          <a:xfrm>
            <a:off x="868680" y="4160520"/>
            <a:ext cx="4754880" cy="1737360"/>
          </a:xfrm>
          <a:prstGeom prst="rect">
            <a:avLst/>
          </a:prstGeom>
          <a:noFill/>
          <a:ln/>
        </p:spPr>
        <p:txBody>
          <a:bodyPr wrap="square" rtlCol="0" anchor="t"/>
          <a:lstStyle/>
          <a:p>
            <a:pPr indent="0" marL="0">
              <a:lnSpc>
                <a:spcPct val="140000"/>
              </a:lnSpc>
              <a:buNone/>
            </a:pPr>
            <a:r>
              <a:rPr lang="en-US" sz="1100" dirty="0">
                <a:solidFill>
                  <a:srgbClr val="2D3436"/>
                </a:solidFill>
                <a:latin typeface="Arial" pitchFamily="34" charset="0"/>
                <a:ea typeface="Arial" pitchFamily="34" charset="-122"/>
                <a:cs typeface="Arial" pitchFamily="34" charset="-120"/>
              </a:rPr>
              <a:t>• AI skill gaps and talent shortages</a:t>
            </a:r>
            <a:endParaRPr lang="en-US" sz="1100" dirty="0"/>
          </a:p>
          <a:p>
            <a:pPr indent="0" marL="0">
              <a:lnSpc>
                <a:spcPct val="140000"/>
              </a:lnSpc>
              <a:buNone/>
            </a:pPr>
            <a:r>
              <a:rPr lang="en-US" sz="1100" dirty="0">
                <a:solidFill>
                  <a:srgbClr val="2D3436"/>
                </a:solidFill>
                <a:latin typeface="Arial" pitchFamily="34" charset="0"/>
                <a:ea typeface="Arial" pitchFamily="34" charset="-122"/>
                <a:cs typeface="Arial" pitchFamily="34" charset="-120"/>
              </a:rPr>
              <a:t>• Integration debt and technical debt</a:t>
            </a:r>
            <a:endParaRPr lang="en-US" sz="1100" dirty="0"/>
          </a:p>
        </p:txBody>
      </p:sp>
      <p:sp>
        <p:nvSpPr>
          <p:cNvPr id="15" name="Shape 13"/>
          <p:cNvSpPr/>
          <p:nvPr/>
        </p:nvSpPr>
        <p:spPr>
          <a:xfrm>
            <a:off x="6217920" y="3749040"/>
            <a:ext cx="5029200" cy="2286000"/>
          </a:xfrm>
          <a:prstGeom prst="roundRect">
            <a:avLst>
              <a:gd name="adj" fmla="val 4000"/>
            </a:avLst>
          </a:prstGeom>
          <a:solidFill>
            <a:srgbClr val="FFFFFF"/>
          </a:solidFill>
          <a:ln w="19050">
            <a:solidFill>
              <a:srgbClr val="7EC8A0"/>
            </a:solidFill>
            <a:prstDash val="solid"/>
          </a:ln>
          <a:effectLst>
            <a:outerShdw sx="100000" sy="100000" kx="0" ky="0" algn="bl" rotWithShape="0" blurRad="25400" dist="12700" dir="16200000">
              <a:srgbClr val="00000015">
                <a:alpha val="75000"/>
              </a:srgbClr>
            </a:outerShdw>
          </a:effectLst>
        </p:spPr>
      </p:sp>
      <p:sp>
        <p:nvSpPr>
          <p:cNvPr id="16" name="Text 14"/>
          <p:cNvSpPr/>
          <p:nvPr/>
        </p:nvSpPr>
        <p:spPr>
          <a:xfrm>
            <a:off x="6355080" y="3840480"/>
            <a:ext cx="4754880" cy="274320"/>
          </a:xfrm>
          <a:prstGeom prst="rect">
            <a:avLst/>
          </a:prstGeom>
          <a:noFill/>
          <a:ln/>
        </p:spPr>
        <p:txBody>
          <a:bodyPr wrap="square" rtlCol="0" anchor="ctr"/>
          <a:lstStyle/>
          <a:p>
            <a:pPr indent="0" marL="0">
              <a:buNone/>
            </a:pPr>
            <a:r>
              <a:rPr lang="en-US" sz="900" b="1" dirty="0">
                <a:solidFill>
                  <a:srgbClr val="7EC8A0"/>
                </a:solidFill>
                <a:latin typeface="Arial" pitchFamily="34" charset="0"/>
                <a:ea typeface="Arial" pitchFamily="34" charset="-122"/>
                <a:cs typeface="Arial" pitchFamily="34" charset="-120"/>
              </a:rPr>
              <a:t>LOW IMPACT / LOW PROBABILITY</a:t>
            </a:r>
            <a:endParaRPr lang="en-US" sz="900" dirty="0"/>
          </a:p>
        </p:txBody>
      </p:sp>
      <p:sp>
        <p:nvSpPr>
          <p:cNvPr id="17" name="Text 15"/>
          <p:cNvSpPr/>
          <p:nvPr/>
        </p:nvSpPr>
        <p:spPr>
          <a:xfrm>
            <a:off x="6355080" y="4160520"/>
            <a:ext cx="4754880" cy="1737360"/>
          </a:xfrm>
          <a:prstGeom prst="rect">
            <a:avLst/>
          </a:prstGeom>
          <a:noFill/>
          <a:ln/>
        </p:spPr>
        <p:txBody>
          <a:bodyPr wrap="square" rtlCol="0" anchor="t"/>
          <a:lstStyle/>
          <a:p>
            <a:pPr indent="0" marL="0">
              <a:lnSpc>
                <a:spcPct val="140000"/>
              </a:lnSpc>
              <a:buNone/>
            </a:pPr>
            <a:r>
              <a:rPr lang="en-US" sz="1100" dirty="0">
                <a:solidFill>
                  <a:srgbClr val="2D3436"/>
                </a:solidFill>
                <a:latin typeface="Arial" pitchFamily="34" charset="0"/>
                <a:ea typeface="Arial" pitchFamily="34" charset="-122"/>
                <a:cs typeface="Arial" pitchFamily="34" charset="-120"/>
              </a:rPr>
              <a:t>• Vendor lock-in with AI platforms</a:t>
            </a:r>
            <a:endParaRPr lang="en-US" sz="1100" dirty="0"/>
          </a:p>
          <a:p>
            <a:pPr indent="0" marL="0">
              <a:lnSpc>
                <a:spcPct val="140000"/>
              </a:lnSpc>
              <a:buNone/>
            </a:pPr>
            <a:r>
              <a:rPr lang="en-US" sz="1100" dirty="0">
                <a:solidFill>
                  <a:srgbClr val="2D3436"/>
                </a:solidFill>
                <a:latin typeface="Arial" pitchFamily="34" charset="0"/>
                <a:ea typeface="Arial" pitchFamily="34" charset="-122"/>
                <a:cs typeface="Arial" pitchFamily="34" charset="-120"/>
              </a:rPr>
              <a:t>• Over-reliance on single model families</a:t>
            </a:r>
            <a:endParaRPr lang="en-US" sz="1100" dirty="0"/>
          </a:p>
        </p:txBody>
      </p:sp>
      <p:sp>
        <p:nvSpPr>
          <p:cNvPr id="18" name="Text 16"/>
          <p:cNvSpPr/>
          <p:nvPr/>
        </p:nvSpPr>
        <p:spPr>
          <a:xfrm rot="16200000">
            <a:off x="274320" y="2286000"/>
            <a:ext cx="457200" cy="1371600"/>
          </a:xfrm>
          <a:prstGeom prst="rect">
            <a:avLst/>
          </a:prstGeom>
          <a:noFill/>
          <a:ln/>
        </p:spPr>
        <p:txBody>
          <a:bodyPr wrap="square" rtlCol="0" anchor="ctr"/>
          <a:lstStyle/>
          <a:p>
            <a:pPr algn="ctr" indent="0" marL="0">
              <a:buNone/>
            </a:pPr>
            <a:r>
              <a:rPr lang="en-US" sz="800" b="1" dirty="0">
                <a:solidFill>
                  <a:srgbClr val="B0BEC5"/>
                </a:solidFill>
                <a:latin typeface="Arial" pitchFamily="34" charset="0"/>
                <a:ea typeface="Arial" pitchFamily="34" charset="-122"/>
                <a:cs typeface="Arial" pitchFamily="34" charset="-120"/>
              </a:rPr>
              <a:t>HIGH PROBABILITY</a:t>
            </a:r>
            <a:endParaRPr lang="en-US" sz="800" dirty="0"/>
          </a:p>
        </p:txBody>
      </p:sp>
      <p:sp>
        <p:nvSpPr>
          <p:cNvPr id="19" name="Text 17"/>
          <p:cNvSpPr/>
          <p:nvPr/>
        </p:nvSpPr>
        <p:spPr>
          <a:xfrm>
            <a:off x="3200400" y="777240"/>
            <a:ext cx="5029200" cy="274320"/>
          </a:xfrm>
          <a:prstGeom prst="rect">
            <a:avLst/>
          </a:prstGeom>
          <a:noFill/>
          <a:ln/>
        </p:spPr>
        <p:txBody>
          <a:bodyPr wrap="square" rtlCol="0" anchor="ctr"/>
          <a:lstStyle/>
          <a:p>
            <a:pPr algn="ctr" indent="0" marL="0">
              <a:buNone/>
            </a:pPr>
            <a:r>
              <a:rPr lang="en-US" sz="800" b="1" dirty="0">
                <a:solidFill>
                  <a:srgbClr val="B0BEC5"/>
                </a:solidFill>
                <a:latin typeface="Arial" pitchFamily="34" charset="0"/>
                <a:ea typeface="Arial" pitchFamily="34" charset="-122"/>
                <a:cs typeface="Arial" pitchFamily="34" charset="-120"/>
              </a:rPr>
              <a:t>HIGH IMPACT</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Strategic Opportunities</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12 / 15</a:t>
            </a:r>
            <a:endParaRPr lang="en-US" sz="800" dirty="0"/>
          </a:p>
        </p:txBody>
      </p:sp>
      <p:sp>
        <p:nvSpPr>
          <p:cNvPr id="6" name="Shape 4"/>
          <p:cNvSpPr/>
          <p:nvPr/>
        </p:nvSpPr>
        <p:spPr>
          <a:xfrm>
            <a:off x="731520" y="1188720"/>
            <a:ext cx="2560320" cy="4114800"/>
          </a:xfrm>
          <a:prstGeom prst="roundRect">
            <a:avLst>
              <a:gd name="adj" fmla="val 4286"/>
            </a:avLst>
          </a:prstGeom>
          <a:solidFill>
            <a:srgbClr val="FFFFFF"/>
          </a:solidFill>
          <a:ln w="6350">
            <a:solidFill>
              <a:srgbClr val="E0E4E8"/>
            </a:solidFill>
            <a:prstDash val="solid"/>
          </a:ln>
          <a:effectLst>
            <a:outerShdw sx="100000" sy="100000" kx="0" ky="0" algn="bl" rotWithShape="0" blurRad="50800" dist="25400" dir="16200000">
              <a:srgbClr val="00000033">
                <a:alpha val="75000"/>
              </a:srgbClr>
            </a:outerShdw>
          </a:effectLst>
        </p:spPr>
      </p:sp>
      <p:sp>
        <p:nvSpPr>
          <p:cNvPr id="7" name="Shape 5"/>
          <p:cNvSpPr/>
          <p:nvPr/>
        </p:nvSpPr>
        <p:spPr>
          <a:xfrm>
            <a:off x="868680" y="1298448"/>
            <a:ext cx="2286000" cy="36576"/>
          </a:xfrm>
          <a:prstGeom prst="rect">
            <a:avLst>
              <a:gd name="adj" fmla="val 50000"/>
            </a:avLst>
          </a:prstGeom>
          <a:solidFill>
            <a:srgbClr val="2E4A7A"/>
          </a:solidFill>
          <a:ln/>
        </p:spPr>
      </p:sp>
      <p:sp>
        <p:nvSpPr>
          <p:cNvPr id="8" name="Text 6"/>
          <p:cNvSpPr/>
          <p:nvPr/>
        </p:nvSpPr>
        <p:spPr>
          <a:xfrm>
            <a:off x="868680" y="1389888"/>
            <a:ext cx="2286000" cy="320040"/>
          </a:xfrm>
          <a:prstGeom prst="rect">
            <a:avLst/>
          </a:prstGeom>
          <a:noFill/>
          <a:ln/>
        </p:spPr>
        <p:txBody>
          <a:bodyPr wrap="square" rtlCol="0" anchor="ctr"/>
          <a:lstStyle/>
          <a:p>
            <a:pPr indent="0" marL="0">
              <a:buNone/>
            </a:pPr>
            <a:r>
              <a:rPr lang="en-US" sz="1300" b="1" dirty="0">
                <a:solidFill>
                  <a:srgbClr val="2D3436"/>
                </a:solidFill>
                <a:latin typeface="Arial" pitchFamily="34" charset="0"/>
                <a:ea typeface="Arial" pitchFamily="34" charset="-122"/>
                <a:cs typeface="Arial" pitchFamily="34" charset="-120"/>
              </a:rPr>
              <a:t>AI-Augmented Workforce</a:t>
            </a:r>
            <a:endParaRPr lang="en-US" sz="1300" dirty="0"/>
          </a:p>
        </p:txBody>
      </p:sp>
      <p:sp>
        <p:nvSpPr>
          <p:cNvPr id="9" name="Text 7"/>
          <p:cNvSpPr/>
          <p:nvPr/>
        </p:nvSpPr>
        <p:spPr>
          <a:xfrm>
            <a:off x="868680" y="1691640"/>
            <a:ext cx="2286000" cy="3474720"/>
          </a:xfrm>
          <a:prstGeom prst="rect">
            <a:avLst/>
          </a:prstGeom>
          <a:noFill/>
          <a:ln/>
        </p:spPr>
        <p:txBody>
          <a:bodyPr wrap="square" rtlCol="0" anchor="t"/>
          <a:lstStyle/>
          <a:p>
            <a:pPr indent="0" marL="0">
              <a:buNone/>
            </a:pPr>
            <a:r>
              <a:rPr lang="en-US" sz="1000" dirty="0">
                <a:solidFill>
                  <a:srgbClr val="2E4A7A"/>
                </a:solidFill>
                <a:latin typeface="Arial" pitchFamily="34" charset="0"/>
                <a:ea typeface="Arial" pitchFamily="34" charset="-122"/>
                <a:cs typeface="Arial" pitchFamily="34" charset="-120"/>
              </a:rPr>
              <a:t>Every knowledge worker gets an AI co-pilot. Early adopters report 35% productivity gains in coding, writing, and analysis tasks.</a:t>
            </a:r>
            <a:endParaRPr lang="en-US" sz="1000" dirty="0"/>
          </a:p>
        </p:txBody>
      </p:sp>
      <p:sp>
        <p:nvSpPr>
          <p:cNvPr id="10" name="Shape 8"/>
          <p:cNvSpPr/>
          <p:nvPr/>
        </p:nvSpPr>
        <p:spPr>
          <a:xfrm>
            <a:off x="850392" y="1399032"/>
            <a:ext cx="402336" cy="402336"/>
          </a:xfrm>
          <a:prstGeom prst="ellipse">
            <a:avLst/>
          </a:prstGeom>
          <a:solidFill>
            <a:srgbClr val="2E4A7A"/>
          </a:solidFill>
          <a:ln/>
        </p:spPr>
      </p:sp>
      <p:sp>
        <p:nvSpPr>
          <p:cNvPr id="11" name="Text 9"/>
          <p:cNvSpPr/>
          <p:nvPr/>
        </p:nvSpPr>
        <p:spPr>
          <a:xfrm>
            <a:off x="850392" y="1399032"/>
            <a:ext cx="402336" cy="402336"/>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12" name="Shape 10"/>
          <p:cNvSpPr/>
          <p:nvPr/>
        </p:nvSpPr>
        <p:spPr>
          <a:xfrm>
            <a:off x="3566160" y="1188720"/>
            <a:ext cx="2560320" cy="4114800"/>
          </a:xfrm>
          <a:prstGeom prst="roundRect">
            <a:avLst>
              <a:gd name="adj" fmla="val 4286"/>
            </a:avLst>
          </a:prstGeom>
          <a:solidFill>
            <a:srgbClr val="FFFFFF"/>
          </a:solidFill>
          <a:ln w="6350">
            <a:solidFill>
              <a:srgbClr val="E0E4E8"/>
            </a:solidFill>
            <a:prstDash val="solid"/>
          </a:ln>
          <a:effectLst>
            <a:outerShdw sx="100000" sy="100000" kx="0" ky="0" algn="bl" rotWithShape="0" blurRad="50800" dist="25400" dir="16200000">
              <a:srgbClr val="00000033">
                <a:alpha val="75000"/>
              </a:srgbClr>
            </a:outerShdw>
          </a:effectLst>
        </p:spPr>
      </p:sp>
      <p:sp>
        <p:nvSpPr>
          <p:cNvPr id="13" name="Shape 11"/>
          <p:cNvSpPr/>
          <p:nvPr/>
        </p:nvSpPr>
        <p:spPr>
          <a:xfrm>
            <a:off x="3703320" y="1298448"/>
            <a:ext cx="2286000" cy="36576"/>
          </a:xfrm>
          <a:prstGeom prst="rect">
            <a:avLst>
              <a:gd name="adj" fmla="val 50000"/>
            </a:avLst>
          </a:prstGeom>
          <a:solidFill>
            <a:srgbClr val="E8913A"/>
          </a:solidFill>
          <a:ln/>
        </p:spPr>
      </p:sp>
      <p:sp>
        <p:nvSpPr>
          <p:cNvPr id="14" name="Text 12"/>
          <p:cNvSpPr/>
          <p:nvPr/>
        </p:nvSpPr>
        <p:spPr>
          <a:xfrm>
            <a:off x="3703320" y="1389888"/>
            <a:ext cx="2286000" cy="320040"/>
          </a:xfrm>
          <a:prstGeom prst="rect">
            <a:avLst/>
          </a:prstGeom>
          <a:noFill/>
          <a:ln/>
        </p:spPr>
        <p:txBody>
          <a:bodyPr wrap="square" rtlCol="0" anchor="ctr"/>
          <a:lstStyle/>
          <a:p>
            <a:pPr indent="0" marL="0">
              <a:buNone/>
            </a:pPr>
            <a:r>
              <a:rPr lang="en-US" sz="1300" b="1" dirty="0">
                <a:solidFill>
                  <a:srgbClr val="2D3436"/>
                </a:solidFill>
                <a:latin typeface="Arial" pitchFamily="34" charset="0"/>
                <a:ea typeface="Arial" pitchFamily="34" charset="-122"/>
                <a:cs typeface="Arial" pitchFamily="34" charset="-120"/>
              </a:rPr>
              <a:t>Autonomous Operations</a:t>
            </a:r>
            <a:endParaRPr lang="en-US" sz="1300" dirty="0"/>
          </a:p>
        </p:txBody>
      </p:sp>
      <p:sp>
        <p:nvSpPr>
          <p:cNvPr id="15" name="Text 13"/>
          <p:cNvSpPr/>
          <p:nvPr/>
        </p:nvSpPr>
        <p:spPr>
          <a:xfrm>
            <a:off x="3703320" y="1691640"/>
            <a:ext cx="2286000" cy="3474720"/>
          </a:xfrm>
          <a:prstGeom prst="rect">
            <a:avLst/>
          </a:prstGeom>
          <a:noFill/>
          <a:ln/>
        </p:spPr>
        <p:txBody>
          <a:bodyPr wrap="square" rtlCol="0" anchor="t"/>
          <a:lstStyle/>
          <a:p>
            <a:pPr indent="0" marL="0">
              <a:buNone/>
            </a:pPr>
            <a:r>
              <a:rPr lang="en-US" sz="1000" dirty="0">
                <a:solidFill>
                  <a:srgbClr val="2E4A7A"/>
                </a:solidFill>
                <a:latin typeface="Arial" pitchFamily="34" charset="0"/>
                <a:ea typeface="Arial" pitchFamily="34" charset="-122"/>
                <a:cs typeface="Arial" pitchFamily="34" charset="-120"/>
              </a:rPr>
              <a:t>Self-managing IT systems that detect, diagnose, and resolve issues without human intervention. Target: 60% reduction in ops tickets.</a:t>
            </a:r>
            <a:endParaRPr lang="en-US" sz="1000" dirty="0"/>
          </a:p>
        </p:txBody>
      </p:sp>
      <p:sp>
        <p:nvSpPr>
          <p:cNvPr id="16" name="Shape 14"/>
          <p:cNvSpPr/>
          <p:nvPr/>
        </p:nvSpPr>
        <p:spPr>
          <a:xfrm>
            <a:off x="3685032" y="1399032"/>
            <a:ext cx="402336" cy="402336"/>
          </a:xfrm>
          <a:prstGeom prst="ellipse">
            <a:avLst/>
          </a:prstGeom>
          <a:solidFill>
            <a:srgbClr val="E8913A"/>
          </a:solidFill>
          <a:ln/>
        </p:spPr>
      </p:sp>
      <p:sp>
        <p:nvSpPr>
          <p:cNvPr id="17" name="Text 15"/>
          <p:cNvSpPr/>
          <p:nvPr/>
        </p:nvSpPr>
        <p:spPr>
          <a:xfrm>
            <a:off x="3685032" y="1399032"/>
            <a:ext cx="402336" cy="402336"/>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18" name="Shape 16"/>
          <p:cNvSpPr/>
          <p:nvPr/>
        </p:nvSpPr>
        <p:spPr>
          <a:xfrm>
            <a:off x="6400800" y="1188720"/>
            <a:ext cx="2560320" cy="4114800"/>
          </a:xfrm>
          <a:prstGeom prst="roundRect">
            <a:avLst>
              <a:gd name="adj" fmla="val 4286"/>
            </a:avLst>
          </a:prstGeom>
          <a:solidFill>
            <a:srgbClr val="FFFFFF"/>
          </a:solidFill>
          <a:ln w="6350">
            <a:solidFill>
              <a:srgbClr val="E0E4E8"/>
            </a:solidFill>
            <a:prstDash val="solid"/>
          </a:ln>
          <a:effectLst>
            <a:outerShdw sx="100000" sy="100000" kx="0" ky="0" algn="bl" rotWithShape="0" blurRad="50800" dist="25400" dir="16200000">
              <a:srgbClr val="00000033">
                <a:alpha val="75000"/>
              </a:srgbClr>
            </a:outerShdw>
          </a:effectLst>
        </p:spPr>
      </p:sp>
      <p:sp>
        <p:nvSpPr>
          <p:cNvPr id="19" name="Shape 17"/>
          <p:cNvSpPr/>
          <p:nvPr/>
        </p:nvSpPr>
        <p:spPr>
          <a:xfrm>
            <a:off x="6537960" y="1298448"/>
            <a:ext cx="2286000" cy="36576"/>
          </a:xfrm>
          <a:prstGeom prst="rect">
            <a:avLst>
              <a:gd name="adj" fmla="val 50000"/>
            </a:avLst>
          </a:prstGeom>
          <a:solidFill>
            <a:srgbClr val="5BA0D9"/>
          </a:solidFill>
          <a:ln/>
        </p:spPr>
      </p:sp>
      <p:sp>
        <p:nvSpPr>
          <p:cNvPr id="20" name="Text 18"/>
          <p:cNvSpPr/>
          <p:nvPr/>
        </p:nvSpPr>
        <p:spPr>
          <a:xfrm>
            <a:off x="6537960" y="1389888"/>
            <a:ext cx="2286000" cy="320040"/>
          </a:xfrm>
          <a:prstGeom prst="rect">
            <a:avLst/>
          </a:prstGeom>
          <a:noFill/>
          <a:ln/>
        </p:spPr>
        <p:txBody>
          <a:bodyPr wrap="square" rtlCol="0" anchor="ctr"/>
          <a:lstStyle/>
          <a:p>
            <a:pPr indent="0" marL="0">
              <a:buNone/>
            </a:pPr>
            <a:r>
              <a:rPr lang="en-US" sz="1300" b="1" dirty="0">
                <a:solidFill>
                  <a:srgbClr val="2D3436"/>
                </a:solidFill>
                <a:latin typeface="Arial" pitchFamily="34" charset="0"/>
                <a:ea typeface="Arial" pitchFamily="34" charset="-122"/>
                <a:cs typeface="Arial" pitchFamily="34" charset="-120"/>
              </a:rPr>
              <a:t>Personalised Medicine</a:t>
            </a:r>
            <a:endParaRPr lang="en-US" sz="1300" dirty="0"/>
          </a:p>
        </p:txBody>
      </p:sp>
      <p:sp>
        <p:nvSpPr>
          <p:cNvPr id="21" name="Text 19"/>
          <p:cNvSpPr/>
          <p:nvPr/>
        </p:nvSpPr>
        <p:spPr>
          <a:xfrm>
            <a:off x="6537960" y="1691640"/>
            <a:ext cx="2286000" cy="3474720"/>
          </a:xfrm>
          <a:prstGeom prst="rect">
            <a:avLst/>
          </a:prstGeom>
          <a:noFill/>
          <a:ln/>
        </p:spPr>
        <p:txBody>
          <a:bodyPr wrap="square" rtlCol="0" anchor="t"/>
          <a:lstStyle/>
          <a:p>
            <a:pPr indent="0" marL="0">
              <a:buNone/>
            </a:pPr>
            <a:r>
              <a:rPr lang="en-US" sz="1000" dirty="0">
                <a:solidFill>
                  <a:srgbClr val="2E4A7A"/>
                </a:solidFill>
                <a:latin typeface="Arial" pitchFamily="34" charset="0"/>
                <a:ea typeface="Arial" pitchFamily="34" charset="-122"/>
                <a:cs typeface="Arial" pitchFamily="34" charset="-120"/>
              </a:rPr>
              <a:t>AI-driven drug discovery and treatment personalisation. First AI-designed drug enters Phase III trials in 2026.</a:t>
            </a:r>
            <a:endParaRPr lang="en-US" sz="1000" dirty="0"/>
          </a:p>
        </p:txBody>
      </p:sp>
      <p:sp>
        <p:nvSpPr>
          <p:cNvPr id="22" name="Shape 20"/>
          <p:cNvSpPr/>
          <p:nvPr/>
        </p:nvSpPr>
        <p:spPr>
          <a:xfrm>
            <a:off x="6519672" y="1399032"/>
            <a:ext cx="402336" cy="402336"/>
          </a:xfrm>
          <a:prstGeom prst="ellipse">
            <a:avLst/>
          </a:prstGeom>
          <a:solidFill>
            <a:srgbClr val="5BA0D9"/>
          </a:solidFill>
          <a:ln/>
        </p:spPr>
      </p:sp>
      <p:sp>
        <p:nvSpPr>
          <p:cNvPr id="23" name="Text 21"/>
          <p:cNvSpPr/>
          <p:nvPr/>
        </p:nvSpPr>
        <p:spPr>
          <a:xfrm>
            <a:off x="6519672" y="1399032"/>
            <a:ext cx="402336" cy="402336"/>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24" name="Shape 22"/>
          <p:cNvSpPr/>
          <p:nvPr/>
        </p:nvSpPr>
        <p:spPr>
          <a:xfrm>
            <a:off x="9235440" y="1188720"/>
            <a:ext cx="2560320" cy="4114800"/>
          </a:xfrm>
          <a:prstGeom prst="roundRect">
            <a:avLst>
              <a:gd name="adj" fmla="val 4286"/>
            </a:avLst>
          </a:prstGeom>
          <a:solidFill>
            <a:srgbClr val="FFFFFF"/>
          </a:solidFill>
          <a:ln w="6350">
            <a:solidFill>
              <a:srgbClr val="E0E4E8"/>
            </a:solidFill>
            <a:prstDash val="solid"/>
          </a:ln>
          <a:effectLst>
            <a:outerShdw sx="100000" sy="100000" kx="0" ky="0" algn="bl" rotWithShape="0" blurRad="50800" dist="25400" dir="16200000">
              <a:srgbClr val="00000033">
                <a:alpha val="75000"/>
              </a:srgbClr>
            </a:outerShdw>
          </a:effectLst>
        </p:spPr>
      </p:sp>
      <p:sp>
        <p:nvSpPr>
          <p:cNvPr id="25" name="Shape 23"/>
          <p:cNvSpPr/>
          <p:nvPr/>
        </p:nvSpPr>
        <p:spPr>
          <a:xfrm>
            <a:off x="9372600" y="1298448"/>
            <a:ext cx="2286000" cy="36576"/>
          </a:xfrm>
          <a:prstGeom prst="rect">
            <a:avLst>
              <a:gd name="adj" fmla="val 50000"/>
            </a:avLst>
          </a:prstGeom>
          <a:solidFill>
            <a:srgbClr val="7EC8A0"/>
          </a:solidFill>
          <a:ln/>
        </p:spPr>
      </p:sp>
      <p:sp>
        <p:nvSpPr>
          <p:cNvPr id="26" name="Text 24"/>
          <p:cNvSpPr/>
          <p:nvPr/>
        </p:nvSpPr>
        <p:spPr>
          <a:xfrm>
            <a:off x="9372600" y="1389888"/>
            <a:ext cx="2286000" cy="320040"/>
          </a:xfrm>
          <a:prstGeom prst="rect">
            <a:avLst/>
          </a:prstGeom>
          <a:noFill/>
          <a:ln/>
        </p:spPr>
        <p:txBody>
          <a:bodyPr wrap="square" rtlCol="0" anchor="ctr"/>
          <a:lstStyle/>
          <a:p>
            <a:pPr indent="0" marL="0">
              <a:buNone/>
            </a:pPr>
            <a:r>
              <a:rPr lang="en-US" sz="1300" b="1" dirty="0">
                <a:solidFill>
                  <a:srgbClr val="2D3436"/>
                </a:solidFill>
                <a:latin typeface="Arial" pitchFamily="34" charset="0"/>
                <a:ea typeface="Arial" pitchFamily="34" charset="-122"/>
                <a:cs typeface="Arial" pitchFamily="34" charset="-120"/>
              </a:rPr>
              <a:t>Climate Intelligence</a:t>
            </a:r>
            <a:endParaRPr lang="en-US" sz="1300" dirty="0"/>
          </a:p>
        </p:txBody>
      </p:sp>
      <p:sp>
        <p:nvSpPr>
          <p:cNvPr id="27" name="Text 25"/>
          <p:cNvSpPr/>
          <p:nvPr/>
        </p:nvSpPr>
        <p:spPr>
          <a:xfrm>
            <a:off x="9372600" y="1691640"/>
            <a:ext cx="2286000" cy="3474720"/>
          </a:xfrm>
          <a:prstGeom prst="rect">
            <a:avLst/>
          </a:prstGeom>
          <a:noFill/>
          <a:ln/>
        </p:spPr>
        <p:txBody>
          <a:bodyPr wrap="square" rtlCol="0" anchor="t"/>
          <a:lstStyle/>
          <a:p>
            <a:pPr indent="0" marL="0">
              <a:buNone/>
            </a:pPr>
            <a:r>
              <a:rPr lang="en-US" sz="1000" dirty="0">
                <a:solidFill>
                  <a:srgbClr val="2E4A7A"/>
                </a:solidFill>
                <a:latin typeface="Arial" pitchFamily="34" charset="0"/>
                <a:ea typeface="Arial" pitchFamily="34" charset="-122"/>
                <a:cs typeface="Arial" pitchFamily="34" charset="-120"/>
              </a:rPr>
              <a:t>AI-optimised energy grids, carbon capture modelling, and precision agriculture. Potential to reduce global emissions by 4%.</a:t>
            </a:r>
            <a:endParaRPr lang="en-US" sz="1000" dirty="0"/>
          </a:p>
        </p:txBody>
      </p:sp>
      <p:sp>
        <p:nvSpPr>
          <p:cNvPr id="28" name="Shape 26"/>
          <p:cNvSpPr/>
          <p:nvPr/>
        </p:nvSpPr>
        <p:spPr>
          <a:xfrm>
            <a:off x="9354312" y="1399032"/>
            <a:ext cx="402336" cy="402336"/>
          </a:xfrm>
          <a:prstGeom prst="ellipse">
            <a:avLst/>
          </a:prstGeom>
          <a:solidFill>
            <a:srgbClr val="7EC8A0"/>
          </a:solidFill>
          <a:ln/>
        </p:spPr>
      </p:sp>
      <p:sp>
        <p:nvSpPr>
          <p:cNvPr id="29" name="Text 27"/>
          <p:cNvSpPr/>
          <p:nvPr/>
        </p:nvSpPr>
        <p:spPr>
          <a:xfrm>
            <a:off x="9354312" y="1399032"/>
            <a:ext cx="402336" cy="402336"/>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Future Outlook: 2027–2030</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13 / 15</a:t>
            </a:r>
            <a:endParaRPr lang="en-US" sz="800" dirty="0"/>
          </a:p>
        </p:txBody>
      </p:sp>
      <p:sp>
        <p:nvSpPr>
          <p:cNvPr id="6" name="Text 4"/>
          <p:cNvSpPr/>
          <p:nvPr/>
        </p:nvSpPr>
        <p:spPr>
          <a:xfrm>
            <a:off x="457200" y="914400"/>
            <a:ext cx="11274552"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Three projections that will define the next era of AI</a:t>
            </a:r>
            <a:endParaRPr lang="en-US" sz="1200" dirty="0"/>
          </a:p>
        </p:txBody>
      </p:sp>
      <p:sp>
        <p:nvSpPr>
          <p:cNvPr id="7" name="Shape 5"/>
          <p:cNvSpPr/>
          <p:nvPr/>
        </p:nvSpPr>
        <p:spPr>
          <a:xfrm>
            <a:off x="731520" y="1463040"/>
            <a:ext cx="1097280" cy="457200"/>
          </a:xfrm>
          <a:prstGeom prst="roundRect">
            <a:avLst>
              <a:gd name="adj" fmla="val 16000"/>
            </a:avLst>
          </a:prstGeom>
          <a:solidFill>
            <a:srgbClr val="2E4A7A"/>
          </a:solidFill>
          <a:ln/>
        </p:spPr>
      </p:sp>
      <p:sp>
        <p:nvSpPr>
          <p:cNvPr id="8" name="Text 6"/>
          <p:cNvSpPr/>
          <p:nvPr/>
        </p:nvSpPr>
        <p:spPr>
          <a:xfrm>
            <a:off x="731520" y="1463040"/>
            <a:ext cx="1097280" cy="45720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2027</a:t>
            </a:r>
            <a:endParaRPr lang="en-US" sz="1600" dirty="0"/>
          </a:p>
        </p:txBody>
      </p:sp>
      <p:sp>
        <p:nvSpPr>
          <p:cNvPr id="9" name="Text 7"/>
          <p:cNvSpPr/>
          <p:nvPr/>
        </p:nvSpPr>
        <p:spPr>
          <a:xfrm>
            <a:off x="731520" y="2194560"/>
            <a:ext cx="3474720" cy="914400"/>
          </a:xfrm>
          <a:prstGeom prst="rect">
            <a:avLst/>
          </a:prstGeom>
          <a:noFill/>
          <a:ln/>
        </p:spPr>
        <p:txBody>
          <a:bodyPr wrap="square" rtlCol="0" anchor="ctr"/>
          <a:lstStyle/>
          <a:p>
            <a:pPr algn="ctr" indent="0" marL="0">
              <a:buNone/>
            </a:pPr>
            <a:r>
              <a:rPr lang="en-US" sz="5200" b="1" dirty="0">
                <a:solidFill>
                  <a:srgbClr val="1B2A4A"/>
                </a:solidFill>
                <a:latin typeface="Arial" pitchFamily="34" charset="0"/>
                <a:ea typeface="Arial" pitchFamily="34" charset="-122"/>
                <a:cs typeface="Arial" pitchFamily="34" charset="-120"/>
              </a:rPr>
              <a:t>95%</a:t>
            </a:r>
            <a:endParaRPr lang="en-US" sz="5200" dirty="0"/>
          </a:p>
        </p:txBody>
      </p:sp>
      <p:sp>
        <p:nvSpPr>
          <p:cNvPr id="10" name="Text 8"/>
          <p:cNvSpPr/>
          <p:nvPr/>
        </p:nvSpPr>
        <p:spPr>
          <a:xfrm>
            <a:off x="731520" y="3108960"/>
            <a:ext cx="3474720" cy="548640"/>
          </a:xfrm>
          <a:prstGeom prst="rect">
            <a:avLst/>
          </a:prstGeom>
          <a:noFill/>
          <a:ln/>
        </p:spPr>
        <p:txBody>
          <a:bodyPr wrap="square" rtlCol="0" anchor="ctr"/>
          <a:lstStyle/>
          <a:p>
            <a:pPr algn="ctr" indent="0" marL="0">
              <a:buNone/>
            </a:pPr>
            <a:r>
              <a:rPr lang="en-US" sz="1400" b="1" dirty="0">
                <a:solidFill>
                  <a:srgbClr val="2D3436"/>
                </a:solidFill>
                <a:latin typeface="Arial" pitchFamily="34" charset="0"/>
                <a:ea typeface="Arial" pitchFamily="34" charset="-122"/>
                <a:cs typeface="Arial" pitchFamily="34" charset="-120"/>
              </a:rPr>
              <a:t>of enterprises will be AI-enabled</a:t>
            </a:r>
            <a:endParaRPr lang="en-US" sz="1400" dirty="0"/>
          </a:p>
        </p:txBody>
      </p:sp>
      <p:sp>
        <p:nvSpPr>
          <p:cNvPr id="11" name="Text 9"/>
          <p:cNvSpPr/>
          <p:nvPr/>
        </p:nvSpPr>
        <p:spPr>
          <a:xfrm>
            <a:off x="731520" y="3749040"/>
            <a:ext cx="3474720" cy="1097280"/>
          </a:xfrm>
          <a:prstGeom prst="rect">
            <a:avLst/>
          </a:prstGeom>
          <a:noFill/>
          <a:ln/>
        </p:spPr>
        <p:txBody>
          <a:bodyPr wrap="square" rtlCol="0" anchor="t"/>
          <a:lstStyle/>
          <a:p>
            <a:pPr algn="ctr" indent="0" marL="0">
              <a:buNone/>
            </a:pPr>
            <a:r>
              <a:rPr lang="en-US" sz="1100" dirty="0">
                <a:solidFill>
                  <a:srgbClr val="2E4A7A"/>
                </a:solidFill>
                <a:latin typeface="Arial" pitchFamily="34" charset="0"/>
                <a:ea typeface="Arial" pitchFamily="34" charset="-122"/>
                <a:cs typeface="Arial" pitchFamily="34" charset="-120"/>
              </a:rPr>
              <a:t>AI capabilities will be table stakes — the question shifts from 'if' to 'how well'.</a:t>
            </a:r>
            <a:endParaRPr lang="en-US" sz="1100" dirty="0"/>
          </a:p>
        </p:txBody>
      </p:sp>
      <p:sp>
        <p:nvSpPr>
          <p:cNvPr id="12" name="Shape 10"/>
          <p:cNvSpPr/>
          <p:nvPr/>
        </p:nvSpPr>
        <p:spPr>
          <a:xfrm>
            <a:off x="4206240" y="2560320"/>
            <a:ext cx="365760" cy="18288"/>
          </a:xfrm>
          <a:prstGeom prst="rect">
            <a:avLst/>
          </a:prstGeom>
          <a:solidFill>
            <a:srgbClr val="B0BEC5"/>
          </a:solidFill>
          <a:ln/>
        </p:spPr>
      </p:sp>
      <p:sp>
        <p:nvSpPr>
          <p:cNvPr id="13" name="Shape 11"/>
          <p:cNvSpPr/>
          <p:nvPr/>
        </p:nvSpPr>
        <p:spPr>
          <a:xfrm>
            <a:off x="4572000" y="1463040"/>
            <a:ext cx="1097280" cy="457200"/>
          </a:xfrm>
          <a:prstGeom prst="roundRect">
            <a:avLst>
              <a:gd name="adj" fmla="val 16000"/>
            </a:avLst>
          </a:prstGeom>
          <a:solidFill>
            <a:srgbClr val="E8913A"/>
          </a:solidFill>
          <a:ln/>
        </p:spPr>
      </p:sp>
      <p:sp>
        <p:nvSpPr>
          <p:cNvPr id="14" name="Text 12"/>
          <p:cNvSpPr/>
          <p:nvPr/>
        </p:nvSpPr>
        <p:spPr>
          <a:xfrm>
            <a:off x="4572000" y="1463040"/>
            <a:ext cx="1097280" cy="45720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2028</a:t>
            </a:r>
            <a:endParaRPr lang="en-US" sz="1600" dirty="0"/>
          </a:p>
        </p:txBody>
      </p:sp>
      <p:sp>
        <p:nvSpPr>
          <p:cNvPr id="15" name="Text 13"/>
          <p:cNvSpPr/>
          <p:nvPr/>
        </p:nvSpPr>
        <p:spPr>
          <a:xfrm>
            <a:off x="4572000" y="2194560"/>
            <a:ext cx="3474720" cy="914400"/>
          </a:xfrm>
          <a:prstGeom prst="rect">
            <a:avLst/>
          </a:prstGeom>
          <a:noFill/>
          <a:ln/>
        </p:spPr>
        <p:txBody>
          <a:bodyPr wrap="square" rtlCol="0" anchor="ctr"/>
          <a:lstStyle/>
          <a:p>
            <a:pPr algn="ctr" indent="0" marL="0">
              <a:buNone/>
            </a:pPr>
            <a:r>
              <a:rPr lang="en-US" sz="5200" b="1" dirty="0">
                <a:solidFill>
                  <a:srgbClr val="1B2A4A"/>
                </a:solidFill>
                <a:latin typeface="Arial" pitchFamily="34" charset="0"/>
                <a:ea typeface="Arial" pitchFamily="34" charset="-122"/>
                <a:cs typeface="Arial" pitchFamily="34" charset="-120"/>
              </a:rPr>
              <a:t>1st</a:t>
            </a:r>
            <a:endParaRPr lang="en-US" sz="5200" dirty="0"/>
          </a:p>
        </p:txBody>
      </p:sp>
      <p:sp>
        <p:nvSpPr>
          <p:cNvPr id="16" name="Text 14"/>
          <p:cNvSpPr/>
          <p:nvPr/>
        </p:nvSpPr>
        <p:spPr>
          <a:xfrm>
            <a:off x="4572000" y="3108960"/>
            <a:ext cx="3474720" cy="548640"/>
          </a:xfrm>
          <a:prstGeom prst="rect">
            <a:avLst/>
          </a:prstGeom>
          <a:noFill/>
          <a:ln/>
        </p:spPr>
        <p:txBody>
          <a:bodyPr wrap="square" rtlCol="0" anchor="ctr"/>
          <a:lstStyle/>
          <a:p>
            <a:pPr algn="ctr" indent="0" marL="0">
              <a:buNone/>
            </a:pPr>
            <a:r>
              <a:rPr lang="en-US" sz="1400" b="1" dirty="0">
                <a:solidFill>
                  <a:srgbClr val="2D3436"/>
                </a:solidFill>
                <a:latin typeface="Arial" pitchFamily="34" charset="0"/>
                <a:ea typeface="Arial" pitchFamily="34" charset="-122"/>
                <a:cs typeface="Arial" pitchFamily="34" charset="-120"/>
              </a:rPr>
              <a:t>AI-discovered drug reaches market</a:t>
            </a:r>
            <a:endParaRPr lang="en-US" sz="1400" dirty="0"/>
          </a:p>
        </p:txBody>
      </p:sp>
      <p:sp>
        <p:nvSpPr>
          <p:cNvPr id="17" name="Text 15"/>
          <p:cNvSpPr/>
          <p:nvPr/>
        </p:nvSpPr>
        <p:spPr>
          <a:xfrm>
            <a:off x="4572000" y="3749040"/>
            <a:ext cx="3474720" cy="1097280"/>
          </a:xfrm>
          <a:prstGeom prst="rect">
            <a:avLst/>
          </a:prstGeom>
          <a:noFill/>
          <a:ln/>
        </p:spPr>
        <p:txBody>
          <a:bodyPr wrap="square" rtlCol="0" anchor="t"/>
          <a:lstStyle/>
          <a:p>
            <a:pPr algn="ctr" indent="0" marL="0">
              <a:buNone/>
            </a:pPr>
            <a:r>
              <a:rPr lang="en-US" sz="1100" dirty="0">
                <a:solidFill>
                  <a:srgbClr val="2E4A7A"/>
                </a:solidFill>
                <a:latin typeface="Arial" pitchFamily="34" charset="0"/>
                <a:ea typeface="Arial" pitchFamily="34" charset="-122"/>
                <a:cs typeface="Arial" pitchFamily="34" charset="-120"/>
              </a:rPr>
              <a:t>Machine learning models will identify novel therapeutic targets and optimise clinical trial design.</a:t>
            </a:r>
            <a:endParaRPr lang="en-US" sz="1100" dirty="0"/>
          </a:p>
        </p:txBody>
      </p:sp>
      <p:sp>
        <p:nvSpPr>
          <p:cNvPr id="18" name="Shape 16"/>
          <p:cNvSpPr/>
          <p:nvPr/>
        </p:nvSpPr>
        <p:spPr>
          <a:xfrm>
            <a:off x="8046720" y="2560320"/>
            <a:ext cx="365760" cy="18288"/>
          </a:xfrm>
          <a:prstGeom prst="rect">
            <a:avLst/>
          </a:prstGeom>
          <a:solidFill>
            <a:srgbClr val="B0BEC5"/>
          </a:solidFill>
          <a:ln/>
        </p:spPr>
      </p:sp>
      <p:sp>
        <p:nvSpPr>
          <p:cNvPr id="19" name="Shape 17"/>
          <p:cNvSpPr/>
          <p:nvPr/>
        </p:nvSpPr>
        <p:spPr>
          <a:xfrm>
            <a:off x="8412480" y="1463040"/>
            <a:ext cx="1097280" cy="457200"/>
          </a:xfrm>
          <a:prstGeom prst="roundRect">
            <a:avLst>
              <a:gd name="adj" fmla="val 16000"/>
            </a:avLst>
          </a:prstGeom>
          <a:solidFill>
            <a:srgbClr val="5BA0D9"/>
          </a:solidFill>
          <a:ln/>
        </p:spPr>
      </p:sp>
      <p:sp>
        <p:nvSpPr>
          <p:cNvPr id="20" name="Text 18"/>
          <p:cNvSpPr/>
          <p:nvPr/>
        </p:nvSpPr>
        <p:spPr>
          <a:xfrm>
            <a:off x="8412480" y="1463040"/>
            <a:ext cx="1097280" cy="457200"/>
          </a:xfrm>
          <a:prstGeom prst="rect">
            <a:avLst/>
          </a:prstGeom>
          <a:noFill/>
          <a:ln/>
        </p:spPr>
        <p:txBody>
          <a:bodyPr wrap="square"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2030</a:t>
            </a:r>
            <a:endParaRPr lang="en-US" sz="1600" dirty="0"/>
          </a:p>
        </p:txBody>
      </p:sp>
      <p:sp>
        <p:nvSpPr>
          <p:cNvPr id="21" name="Text 19"/>
          <p:cNvSpPr/>
          <p:nvPr/>
        </p:nvSpPr>
        <p:spPr>
          <a:xfrm>
            <a:off x="8412480" y="2194560"/>
            <a:ext cx="3474720" cy="914400"/>
          </a:xfrm>
          <a:prstGeom prst="rect">
            <a:avLst/>
          </a:prstGeom>
          <a:noFill/>
          <a:ln/>
        </p:spPr>
        <p:txBody>
          <a:bodyPr wrap="square" rtlCol="0" anchor="ctr"/>
          <a:lstStyle/>
          <a:p>
            <a:pPr algn="ctr" indent="0" marL="0">
              <a:buNone/>
            </a:pPr>
            <a:r>
              <a:rPr lang="en-US" sz="5200" b="1" dirty="0">
                <a:solidFill>
                  <a:srgbClr val="1B2A4A"/>
                </a:solidFill>
                <a:latin typeface="Arial" pitchFamily="34" charset="0"/>
                <a:ea typeface="Arial" pitchFamily="34" charset="-122"/>
                <a:cs typeface="Arial" pitchFamily="34" charset="-120"/>
              </a:rPr>
              <a:t>40%</a:t>
            </a:r>
            <a:endParaRPr lang="en-US" sz="5200" dirty="0"/>
          </a:p>
        </p:txBody>
      </p:sp>
      <p:sp>
        <p:nvSpPr>
          <p:cNvPr id="22" name="Text 20"/>
          <p:cNvSpPr/>
          <p:nvPr/>
        </p:nvSpPr>
        <p:spPr>
          <a:xfrm>
            <a:off x="8412480" y="3108960"/>
            <a:ext cx="3474720" cy="548640"/>
          </a:xfrm>
          <a:prstGeom prst="rect">
            <a:avLst/>
          </a:prstGeom>
          <a:noFill/>
          <a:ln/>
        </p:spPr>
        <p:txBody>
          <a:bodyPr wrap="square" rtlCol="0" anchor="ctr"/>
          <a:lstStyle/>
          <a:p>
            <a:pPr algn="ctr" indent="0" marL="0">
              <a:buNone/>
            </a:pPr>
            <a:r>
              <a:rPr lang="en-US" sz="1400" b="1" dirty="0">
                <a:solidFill>
                  <a:srgbClr val="2D3436"/>
                </a:solidFill>
                <a:latin typeface="Arial" pitchFamily="34" charset="0"/>
                <a:ea typeface="Arial" pitchFamily="34" charset="-122"/>
                <a:cs typeface="Arial" pitchFamily="34" charset="-120"/>
              </a:rPr>
              <a:t>of IT ops managed by autonomous agents</a:t>
            </a:r>
            <a:endParaRPr lang="en-US" sz="1400" dirty="0"/>
          </a:p>
        </p:txBody>
      </p:sp>
      <p:sp>
        <p:nvSpPr>
          <p:cNvPr id="23" name="Text 21"/>
          <p:cNvSpPr/>
          <p:nvPr/>
        </p:nvSpPr>
        <p:spPr>
          <a:xfrm>
            <a:off x="8412480" y="3749040"/>
            <a:ext cx="3474720" cy="1097280"/>
          </a:xfrm>
          <a:prstGeom prst="rect">
            <a:avLst/>
          </a:prstGeom>
          <a:noFill/>
          <a:ln/>
        </p:spPr>
        <p:txBody>
          <a:bodyPr wrap="square" rtlCol="0" anchor="t"/>
          <a:lstStyle/>
          <a:p>
            <a:pPr algn="ctr" indent="0" marL="0">
              <a:buNone/>
            </a:pPr>
            <a:r>
              <a:rPr lang="en-US" sz="1100" dirty="0">
                <a:solidFill>
                  <a:srgbClr val="2E4A7A"/>
                </a:solidFill>
                <a:latin typeface="Arial" pitchFamily="34" charset="0"/>
                <a:ea typeface="Arial" pitchFamily="34" charset="-122"/>
                <a:cs typeface="Arial" pitchFamily="34" charset="-120"/>
              </a:rPr>
              <a:t>Self-healing infrastructure, automated incident response, and predictive capacity planning.</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Key Takeaways</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14 / 15</a:t>
            </a:r>
            <a:endParaRPr lang="en-US" sz="800" dirty="0"/>
          </a:p>
        </p:txBody>
      </p:sp>
      <p:sp>
        <p:nvSpPr>
          <p:cNvPr id="6" name="Shape 4"/>
          <p:cNvSpPr/>
          <p:nvPr/>
        </p:nvSpPr>
        <p:spPr>
          <a:xfrm>
            <a:off x="822960" y="1051560"/>
            <a:ext cx="548640" cy="548640"/>
          </a:xfrm>
          <a:prstGeom prst="ellipse">
            <a:avLst/>
          </a:prstGeom>
          <a:solidFill>
            <a:srgbClr val="1B2A4A"/>
          </a:solidFill>
          <a:ln/>
        </p:spPr>
      </p:sp>
      <p:sp>
        <p:nvSpPr>
          <p:cNvPr id="7" name="Text 5"/>
          <p:cNvSpPr/>
          <p:nvPr/>
        </p:nvSpPr>
        <p:spPr>
          <a:xfrm>
            <a:off x="822960" y="105156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8" name="Shape 6"/>
          <p:cNvSpPr/>
          <p:nvPr/>
        </p:nvSpPr>
        <p:spPr>
          <a:xfrm>
            <a:off x="1645920" y="1097280"/>
            <a:ext cx="54864" cy="457200"/>
          </a:xfrm>
          <a:prstGeom prst="rect">
            <a:avLst/>
          </a:prstGeom>
          <a:solidFill>
            <a:srgbClr val="E8913A"/>
          </a:solidFill>
          <a:ln/>
        </p:spPr>
      </p:sp>
      <p:sp>
        <p:nvSpPr>
          <p:cNvPr id="9" name="Text 7"/>
          <p:cNvSpPr/>
          <p:nvPr/>
        </p:nvSpPr>
        <p:spPr>
          <a:xfrm>
            <a:off x="1828800" y="1005840"/>
            <a:ext cx="9902952"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AI Is Infrastructure Now</a:t>
            </a:r>
            <a:endParaRPr lang="en-US" sz="1600" dirty="0"/>
          </a:p>
        </p:txBody>
      </p:sp>
      <p:sp>
        <p:nvSpPr>
          <p:cNvPr id="10" name="Text 8"/>
          <p:cNvSpPr/>
          <p:nvPr/>
        </p:nvSpPr>
        <p:spPr>
          <a:xfrm>
            <a:off x="1828800" y="1325880"/>
            <a:ext cx="9902952" cy="45720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No longer experimental — AI is core to every enterprise architecture decision.</a:t>
            </a:r>
            <a:endParaRPr lang="en-US" sz="1200" dirty="0"/>
          </a:p>
        </p:txBody>
      </p:sp>
      <p:sp>
        <p:nvSpPr>
          <p:cNvPr id="11" name="Shape 9"/>
          <p:cNvSpPr/>
          <p:nvPr/>
        </p:nvSpPr>
        <p:spPr>
          <a:xfrm>
            <a:off x="822960" y="2103120"/>
            <a:ext cx="548640" cy="548640"/>
          </a:xfrm>
          <a:prstGeom prst="ellipse">
            <a:avLst/>
          </a:prstGeom>
          <a:solidFill>
            <a:srgbClr val="1B2A4A"/>
          </a:solidFill>
          <a:ln/>
        </p:spPr>
      </p:sp>
      <p:sp>
        <p:nvSpPr>
          <p:cNvPr id="12" name="Text 10"/>
          <p:cNvSpPr/>
          <p:nvPr/>
        </p:nvSpPr>
        <p:spPr>
          <a:xfrm>
            <a:off x="822960" y="210312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13" name="Shape 11"/>
          <p:cNvSpPr/>
          <p:nvPr/>
        </p:nvSpPr>
        <p:spPr>
          <a:xfrm>
            <a:off x="1645920" y="2148840"/>
            <a:ext cx="54864" cy="457200"/>
          </a:xfrm>
          <a:prstGeom prst="rect">
            <a:avLst/>
          </a:prstGeom>
          <a:solidFill>
            <a:srgbClr val="E8913A"/>
          </a:solidFill>
          <a:ln/>
        </p:spPr>
      </p:sp>
      <p:sp>
        <p:nvSpPr>
          <p:cNvPr id="14" name="Text 12"/>
          <p:cNvSpPr/>
          <p:nvPr/>
        </p:nvSpPr>
        <p:spPr>
          <a:xfrm>
            <a:off x="1828800" y="2057400"/>
            <a:ext cx="9902952"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Open Source Wins Inference</a:t>
            </a:r>
            <a:endParaRPr lang="en-US" sz="1600" dirty="0"/>
          </a:p>
        </p:txBody>
      </p:sp>
      <p:sp>
        <p:nvSpPr>
          <p:cNvPr id="15" name="Text 13"/>
          <p:cNvSpPr/>
          <p:nvPr/>
        </p:nvSpPr>
        <p:spPr>
          <a:xfrm>
            <a:off x="1828800" y="2377440"/>
            <a:ext cx="9902952" cy="45720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Open models now handle 60% of production inference workloads at lower cost.</a:t>
            </a:r>
            <a:endParaRPr lang="en-US" sz="1200" dirty="0"/>
          </a:p>
        </p:txBody>
      </p:sp>
      <p:sp>
        <p:nvSpPr>
          <p:cNvPr id="16" name="Shape 14"/>
          <p:cNvSpPr/>
          <p:nvPr/>
        </p:nvSpPr>
        <p:spPr>
          <a:xfrm>
            <a:off x="822960" y="3154680"/>
            <a:ext cx="548640" cy="548640"/>
          </a:xfrm>
          <a:prstGeom prst="ellipse">
            <a:avLst/>
          </a:prstGeom>
          <a:solidFill>
            <a:srgbClr val="1B2A4A"/>
          </a:solidFill>
          <a:ln/>
        </p:spPr>
      </p:sp>
      <p:sp>
        <p:nvSpPr>
          <p:cNvPr id="17" name="Text 15"/>
          <p:cNvSpPr/>
          <p:nvPr/>
        </p:nvSpPr>
        <p:spPr>
          <a:xfrm>
            <a:off x="822960" y="315468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18" name="Shape 16"/>
          <p:cNvSpPr/>
          <p:nvPr/>
        </p:nvSpPr>
        <p:spPr>
          <a:xfrm>
            <a:off x="1645920" y="3200400"/>
            <a:ext cx="54864" cy="457200"/>
          </a:xfrm>
          <a:prstGeom prst="rect">
            <a:avLst/>
          </a:prstGeom>
          <a:solidFill>
            <a:srgbClr val="E8913A"/>
          </a:solidFill>
          <a:ln/>
        </p:spPr>
      </p:sp>
      <p:sp>
        <p:nvSpPr>
          <p:cNvPr id="19" name="Text 17"/>
          <p:cNvSpPr/>
          <p:nvPr/>
        </p:nvSpPr>
        <p:spPr>
          <a:xfrm>
            <a:off x="1828800" y="3108960"/>
            <a:ext cx="9902952"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Regulation Accelerates</a:t>
            </a:r>
            <a:endParaRPr lang="en-US" sz="1600" dirty="0"/>
          </a:p>
        </p:txBody>
      </p:sp>
      <p:sp>
        <p:nvSpPr>
          <p:cNvPr id="20" name="Text 18"/>
          <p:cNvSpPr/>
          <p:nvPr/>
        </p:nvSpPr>
        <p:spPr>
          <a:xfrm>
            <a:off x="1828800" y="3429000"/>
            <a:ext cx="9902952" cy="45720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42 jurisdictions enacted AI-specific legislation in 2025, up from 12 in 2023.</a:t>
            </a:r>
            <a:endParaRPr lang="en-US" sz="1200" dirty="0"/>
          </a:p>
        </p:txBody>
      </p:sp>
      <p:sp>
        <p:nvSpPr>
          <p:cNvPr id="21" name="Shape 19"/>
          <p:cNvSpPr/>
          <p:nvPr/>
        </p:nvSpPr>
        <p:spPr>
          <a:xfrm>
            <a:off x="822960" y="4206240"/>
            <a:ext cx="548640" cy="548640"/>
          </a:xfrm>
          <a:prstGeom prst="ellipse">
            <a:avLst/>
          </a:prstGeom>
          <a:solidFill>
            <a:srgbClr val="1B2A4A"/>
          </a:solidFill>
          <a:ln/>
        </p:spPr>
      </p:sp>
      <p:sp>
        <p:nvSpPr>
          <p:cNvPr id="22" name="Text 20"/>
          <p:cNvSpPr/>
          <p:nvPr/>
        </p:nvSpPr>
        <p:spPr>
          <a:xfrm>
            <a:off x="822960" y="420624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23" name="Shape 21"/>
          <p:cNvSpPr/>
          <p:nvPr/>
        </p:nvSpPr>
        <p:spPr>
          <a:xfrm>
            <a:off x="1645920" y="4251960"/>
            <a:ext cx="54864" cy="457200"/>
          </a:xfrm>
          <a:prstGeom prst="rect">
            <a:avLst/>
          </a:prstGeom>
          <a:solidFill>
            <a:srgbClr val="E8913A"/>
          </a:solidFill>
          <a:ln/>
        </p:spPr>
      </p:sp>
      <p:sp>
        <p:nvSpPr>
          <p:cNvPr id="24" name="Text 22"/>
          <p:cNvSpPr/>
          <p:nvPr/>
        </p:nvSpPr>
        <p:spPr>
          <a:xfrm>
            <a:off x="1828800" y="4160520"/>
            <a:ext cx="9902952"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Talent Is the Bottleneck</a:t>
            </a:r>
            <a:endParaRPr lang="en-US" sz="1600" dirty="0"/>
          </a:p>
        </p:txBody>
      </p:sp>
      <p:sp>
        <p:nvSpPr>
          <p:cNvPr id="25" name="Text 23"/>
          <p:cNvSpPr/>
          <p:nvPr/>
        </p:nvSpPr>
        <p:spPr>
          <a:xfrm>
            <a:off x="1828800" y="4480560"/>
            <a:ext cx="9902952" cy="45720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Demand for AI engineers outpaces supply by 3.4x across all major markets.</a:t>
            </a:r>
            <a:endParaRPr lang="en-US" sz="1200" dirty="0"/>
          </a:p>
        </p:txBody>
      </p:sp>
      <p:sp>
        <p:nvSpPr>
          <p:cNvPr id="26" name="Shape 24"/>
          <p:cNvSpPr/>
          <p:nvPr/>
        </p:nvSpPr>
        <p:spPr>
          <a:xfrm>
            <a:off x="822960" y="5257800"/>
            <a:ext cx="548640" cy="548640"/>
          </a:xfrm>
          <a:prstGeom prst="ellipse">
            <a:avLst/>
          </a:prstGeom>
          <a:solidFill>
            <a:srgbClr val="1B2A4A"/>
          </a:solidFill>
          <a:ln/>
        </p:spPr>
      </p:sp>
      <p:sp>
        <p:nvSpPr>
          <p:cNvPr id="27" name="Text 25"/>
          <p:cNvSpPr/>
          <p:nvPr/>
        </p:nvSpPr>
        <p:spPr>
          <a:xfrm>
            <a:off x="822960" y="525780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5</a:t>
            </a:r>
            <a:endParaRPr lang="en-US" sz="1400" dirty="0"/>
          </a:p>
        </p:txBody>
      </p:sp>
      <p:sp>
        <p:nvSpPr>
          <p:cNvPr id="28" name="Shape 26"/>
          <p:cNvSpPr/>
          <p:nvPr/>
        </p:nvSpPr>
        <p:spPr>
          <a:xfrm>
            <a:off x="1645920" y="5303520"/>
            <a:ext cx="54864" cy="457200"/>
          </a:xfrm>
          <a:prstGeom prst="rect">
            <a:avLst/>
          </a:prstGeom>
          <a:solidFill>
            <a:srgbClr val="E8913A"/>
          </a:solidFill>
          <a:ln/>
        </p:spPr>
      </p:sp>
      <p:sp>
        <p:nvSpPr>
          <p:cNvPr id="29" name="Text 27"/>
          <p:cNvSpPr/>
          <p:nvPr/>
        </p:nvSpPr>
        <p:spPr>
          <a:xfrm>
            <a:off x="1828800" y="5212080"/>
            <a:ext cx="9902952"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The Next Wave Is Autonomous</a:t>
            </a:r>
            <a:endParaRPr lang="en-US" sz="1600" dirty="0"/>
          </a:p>
        </p:txBody>
      </p:sp>
      <p:sp>
        <p:nvSpPr>
          <p:cNvPr id="30" name="Text 28"/>
          <p:cNvSpPr/>
          <p:nvPr/>
        </p:nvSpPr>
        <p:spPr>
          <a:xfrm>
            <a:off x="1828800" y="5532120"/>
            <a:ext cx="9902952" cy="45720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Self-directing agents will manage 40% of routine IT operations by 2028.</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6748272"/>
            <a:ext cx="12188952" cy="109728"/>
          </a:xfrm>
          <a:prstGeom prst="rect">
            <a:avLst/>
          </a:prstGeom>
          <a:solidFill>
            <a:srgbClr val="E8913A"/>
          </a:solidFill>
          <a:ln/>
        </p:spPr>
      </p:sp>
      <p:sp>
        <p:nvSpPr>
          <p:cNvPr id="3" name="Shape 1"/>
          <p:cNvSpPr/>
          <p:nvPr/>
        </p:nvSpPr>
        <p:spPr>
          <a:xfrm>
            <a:off x="457200" y="2011680"/>
            <a:ext cx="54864" cy="1645920"/>
          </a:xfrm>
          <a:prstGeom prst="rect">
            <a:avLst/>
          </a:prstGeom>
          <a:solidFill>
            <a:srgbClr val="E8913A"/>
          </a:solidFill>
          <a:ln/>
        </p:spPr>
      </p:sp>
      <p:sp>
        <p:nvSpPr>
          <p:cNvPr id="4" name="Text 2"/>
          <p:cNvSpPr/>
          <p:nvPr/>
        </p:nvSpPr>
        <p:spPr>
          <a:xfrm>
            <a:off x="731520" y="2011680"/>
            <a:ext cx="11000232" cy="1097280"/>
          </a:xfrm>
          <a:prstGeom prst="rect">
            <a:avLst/>
          </a:prstGeom>
          <a:noFill/>
          <a:ln/>
        </p:spPr>
        <p:txBody>
          <a:bodyPr wrap="square" rtlCol="0" anchor="ctr"/>
          <a:lstStyle/>
          <a:p>
            <a:pPr algn="l" indent="0" marL="0">
              <a:buNone/>
            </a:pPr>
            <a:r>
              <a:rPr lang="en-US" sz="4800" b="1" dirty="0">
                <a:solidFill>
                  <a:srgbClr val="FFFFFF"/>
                </a:solidFill>
                <a:latin typeface="Arial" pitchFamily="34" charset="0"/>
                <a:ea typeface="Arial" pitchFamily="34" charset="-122"/>
                <a:cs typeface="Arial" pitchFamily="34" charset="-120"/>
              </a:rPr>
              <a:t>Questions?</a:t>
            </a:r>
            <a:endParaRPr lang="en-US" sz="4800" dirty="0"/>
          </a:p>
        </p:txBody>
      </p:sp>
      <p:sp>
        <p:nvSpPr>
          <p:cNvPr id="5" name="Text 3"/>
          <p:cNvSpPr/>
          <p:nvPr/>
        </p:nvSpPr>
        <p:spPr>
          <a:xfrm>
            <a:off x="731520" y="3200400"/>
            <a:ext cx="11000232" cy="457200"/>
          </a:xfrm>
          <a:prstGeom prst="rect">
            <a:avLst/>
          </a:prstGeom>
          <a:noFill/>
          <a:ln/>
        </p:spPr>
        <p:txBody>
          <a:bodyPr wrap="square" rtlCol="0" anchor="ctr"/>
          <a:lstStyle/>
          <a:p>
            <a:pPr algn="l" indent="0" marL="0">
              <a:buNone/>
            </a:pPr>
            <a:r>
              <a:rPr lang="en-US" sz="2000" dirty="0">
                <a:solidFill>
                  <a:srgbClr val="B0BEC5"/>
                </a:solidFill>
                <a:latin typeface="Arial" pitchFamily="34" charset="0"/>
                <a:ea typeface="Arial" pitchFamily="34" charset="-122"/>
                <a:cs typeface="Arial" pitchFamily="34" charset="-120"/>
              </a:rPr>
              <a:t>Thank you for your time.</a:t>
            </a:r>
            <a:endParaRPr lang="en-US" sz="2000" dirty="0"/>
          </a:p>
        </p:txBody>
      </p:sp>
      <p:sp>
        <p:nvSpPr>
          <p:cNvPr id="6" name="Shape 4"/>
          <p:cNvSpPr/>
          <p:nvPr/>
        </p:nvSpPr>
        <p:spPr>
          <a:xfrm>
            <a:off x="731520" y="3840480"/>
            <a:ext cx="2743200" cy="18288"/>
          </a:xfrm>
          <a:prstGeom prst="rect">
            <a:avLst/>
          </a:prstGeom>
          <a:solidFill>
            <a:srgbClr val="2E4A7A"/>
          </a:solidFill>
          <a:ln/>
        </p:spPr>
      </p:sp>
      <p:sp>
        <p:nvSpPr>
          <p:cNvPr id="7" name="Text 5"/>
          <p:cNvSpPr/>
          <p:nvPr/>
        </p:nvSpPr>
        <p:spPr>
          <a:xfrm>
            <a:off x="731520" y="4114800"/>
            <a:ext cx="11000232" cy="365760"/>
          </a:xfrm>
          <a:prstGeom prst="rect">
            <a:avLst/>
          </a:prstGeom>
          <a:noFill/>
          <a:ln/>
        </p:spPr>
        <p:txBody>
          <a:bodyPr wrap="square" rtlCol="0" anchor="ctr"/>
          <a:lstStyle/>
          <a:p>
            <a:pPr algn="l" indent="0" marL="0">
              <a:buNone/>
            </a:pPr>
            <a:r>
              <a:rPr lang="en-US" sz="1200" dirty="0">
                <a:solidFill>
                  <a:srgbClr val="B0BEC5"/>
                </a:solidFill>
                <a:latin typeface="Arial" pitchFamily="34" charset="0"/>
                <a:ea typeface="Arial" pitchFamily="34" charset="-122"/>
                <a:cs typeface="Arial" pitchFamily="34" charset="-120"/>
              </a:rPr>
              <a:t>AI Research Division  •  research@ai-division.example  •  April 2026</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Agenda</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2 / 15</a:t>
            </a:r>
            <a:endParaRPr lang="en-US" sz="800" dirty="0"/>
          </a:p>
        </p:txBody>
      </p:sp>
      <p:sp>
        <p:nvSpPr>
          <p:cNvPr id="6" name="Shape 4"/>
          <p:cNvSpPr/>
          <p:nvPr/>
        </p:nvSpPr>
        <p:spPr>
          <a:xfrm>
            <a:off x="822960" y="1005840"/>
            <a:ext cx="548640" cy="548640"/>
          </a:xfrm>
          <a:prstGeom prst="ellipse">
            <a:avLst/>
          </a:prstGeom>
          <a:solidFill>
            <a:srgbClr val="1B2A4A"/>
          </a:solidFill>
          <a:ln/>
        </p:spPr>
      </p:sp>
      <p:sp>
        <p:nvSpPr>
          <p:cNvPr id="7" name="Text 5"/>
          <p:cNvSpPr/>
          <p:nvPr/>
        </p:nvSpPr>
        <p:spPr>
          <a:xfrm>
            <a:off x="822960" y="100584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01</a:t>
            </a:r>
            <a:endParaRPr lang="en-US" sz="1400" dirty="0"/>
          </a:p>
        </p:txBody>
      </p:sp>
      <p:sp>
        <p:nvSpPr>
          <p:cNvPr id="8" name="Shape 6"/>
          <p:cNvSpPr/>
          <p:nvPr/>
        </p:nvSpPr>
        <p:spPr>
          <a:xfrm>
            <a:off x="1645920" y="1097280"/>
            <a:ext cx="54864" cy="411480"/>
          </a:xfrm>
          <a:prstGeom prst="rect">
            <a:avLst/>
          </a:prstGeom>
          <a:solidFill>
            <a:srgbClr val="E8913A"/>
          </a:solidFill>
          <a:ln/>
        </p:spPr>
      </p:sp>
      <p:sp>
        <p:nvSpPr>
          <p:cNvPr id="9" name="Text 7"/>
          <p:cNvSpPr/>
          <p:nvPr/>
        </p:nvSpPr>
        <p:spPr>
          <a:xfrm>
            <a:off x="1828800" y="1005840"/>
            <a:ext cx="36576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Market Landscape</a:t>
            </a:r>
            <a:endParaRPr lang="en-US" sz="1600" dirty="0"/>
          </a:p>
        </p:txBody>
      </p:sp>
      <p:sp>
        <p:nvSpPr>
          <p:cNvPr id="10" name="Text 8"/>
          <p:cNvSpPr/>
          <p:nvPr/>
        </p:nvSpPr>
        <p:spPr>
          <a:xfrm>
            <a:off x="1828800" y="1325880"/>
            <a:ext cx="7315200"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Market size, segments, and growth trajectories</a:t>
            </a:r>
            <a:endParaRPr lang="en-US" sz="1200" dirty="0"/>
          </a:p>
        </p:txBody>
      </p:sp>
      <p:sp>
        <p:nvSpPr>
          <p:cNvPr id="11" name="Shape 9"/>
          <p:cNvSpPr/>
          <p:nvPr/>
        </p:nvSpPr>
        <p:spPr>
          <a:xfrm>
            <a:off x="822960" y="1874520"/>
            <a:ext cx="548640" cy="548640"/>
          </a:xfrm>
          <a:prstGeom prst="ellipse">
            <a:avLst/>
          </a:prstGeom>
          <a:solidFill>
            <a:srgbClr val="1B2A4A"/>
          </a:solidFill>
          <a:ln/>
        </p:spPr>
      </p:sp>
      <p:sp>
        <p:nvSpPr>
          <p:cNvPr id="12" name="Text 10"/>
          <p:cNvSpPr/>
          <p:nvPr/>
        </p:nvSpPr>
        <p:spPr>
          <a:xfrm>
            <a:off x="822960" y="187452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02</a:t>
            </a:r>
            <a:endParaRPr lang="en-US" sz="1400" dirty="0"/>
          </a:p>
        </p:txBody>
      </p:sp>
      <p:sp>
        <p:nvSpPr>
          <p:cNvPr id="13" name="Shape 11"/>
          <p:cNvSpPr/>
          <p:nvPr/>
        </p:nvSpPr>
        <p:spPr>
          <a:xfrm>
            <a:off x="1645920" y="1965960"/>
            <a:ext cx="54864" cy="411480"/>
          </a:xfrm>
          <a:prstGeom prst="rect">
            <a:avLst/>
          </a:prstGeom>
          <a:solidFill>
            <a:srgbClr val="E8913A"/>
          </a:solidFill>
          <a:ln/>
        </p:spPr>
      </p:sp>
      <p:sp>
        <p:nvSpPr>
          <p:cNvPr id="14" name="Text 12"/>
          <p:cNvSpPr/>
          <p:nvPr/>
        </p:nvSpPr>
        <p:spPr>
          <a:xfrm>
            <a:off x="1828800" y="1874520"/>
            <a:ext cx="36576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Technology Shifts</a:t>
            </a:r>
            <a:endParaRPr lang="en-US" sz="1600" dirty="0"/>
          </a:p>
        </p:txBody>
      </p:sp>
      <p:sp>
        <p:nvSpPr>
          <p:cNvPr id="15" name="Text 13"/>
          <p:cNvSpPr/>
          <p:nvPr/>
        </p:nvSpPr>
        <p:spPr>
          <a:xfrm>
            <a:off x="1828800" y="2194560"/>
            <a:ext cx="7315200"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From generative AI to autonomous agents</a:t>
            </a:r>
            <a:endParaRPr lang="en-US" sz="1200" dirty="0"/>
          </a:p>
        </p:txBody>
      </p:sp>
      <p:sp>
        <p:nvSpPr>
          <p:cNvPr id="16" name="Shape 14"/>
          <p:cNvSpPr/>
          <p:nvPr/>
        </p:nvSpPr>
        <p:spPr>
          <a:xfrm>
            <a:off x="822960" y="2743200"/>
            <a:ext cx="548640" cy="548640"/>
          </a:xfrm>
          <a:prstGeom prst="ellipse">
            <a:avLst/>
          </a:prstGeom>
          <a:solidFill>
            <a:srgbClr val="1B2A4A"/>
          </a:solidFill>
          <a:ln/>
        </p:spPr>
      </p:sp>
      <p:sp>
        <p:nvSpPr>
          <p:cNvPr id="17" name="Text 15"/>
          <p:cNvSpPr/>
          <p:nvPr/>
        </p:nvSpPr>
        <p:spPr>
          <a:xfrm>
            <a:off x="822960" y="274320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03</a:t>
            </a:r>
            <a:endParaRPr lang="en-US" sz="1400" dirty="0"/>
          </a:p>
        </p:txBody>
      </p:sp>
      <p:sp>
        <p:nvSpPr>
          <p:cNvPr id="18" name="Shape 16"/>
          <p:cNvSpPr/>
          <p:nvPr/>
        </p:nvSpPr>
        <p:spPr>
          <a:xfrm>
            <a:off x="1645920" y="2834640"/>
            <a:ext cx="54864" cy="411480"/>
          </a:xfrm>
          <a:prstGeom prst="rect">
            <a:avLst/>
          </a:prstGeom>
          <a:solidFill>
            <a:srgbClr val="E8913A"/>
          </a:solidFill>
          <a:ln/>
        </p:spPr>
      </p:sp>
      <p:sp>
        <p:nvSpPr>
          <p:cNvPr id="19" name="Text 17"/>
          <p:cNvSpPr/>
          <p:nvPr/>
        </p:nvSpPr>
        <p:spPr>
          <a:xfrm>
            <a:off x="1828800" y="2743200"/>
            <a:ext cx="36576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Enterprise Adoption</a:t>
            </a:r>
            <a:endParaRPr lang="en-US" sz="1600" dirty="0"/>
          </a:p>
        </p:txBody>
      </p:sp>
      <p:sp>
        <p:nvSpPr>
          <p:cNvPr id="20" name="Text 18"/>
          <p:cNvSpPr/>
          <p:nvPr/>
        </p:nvSpPr>
        <p:spPr>
          <a:xfrm>
            <a:off x="1828800" y="3063240"/>
            <a:ext cx="7315200"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How organisations are deploying AI in production</a:t>
            </a:r>
            <a:endParaRPr lang="en-US" sz="1200" dirty="0"/>
          </a:p>
        </p:txBody>
      </p:sp>
      <p:sp>
        <p:nvSpPr>
          <p:cNvPr id="21" name="Shape 19"/>
          <p:cNvSpPr/>
          <p:nvPr/>
        </p:nvSpPr>
        <p:spPr>
          <a:xfrm>
            <a:off x="822960" y="3611880"/>
            <a:ext cx="548640" cy="548640"/>
          </a:xfrm>
          <a:prstGeom prst="ellipse">
            <a:avLst/>
          </a:prstGeom>
          <a:solidFill>
            <a:srgbClr val="1B2A4A"/>
          </a:solidFill>
          <a:ln/>
        </p:spPr>
      </p:sp>
      <p:sp>
        <p:nvSpPr>
          <p:cNvPr id="22" name="Text 20"/>
          <p:cNvSpPr/>
          <p:nvPr/>
        </p:nvSpPr>
        <p:spPr>
          <a:xfrm>
            <a:off x="822960" y="361188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04</a:t>
            </a:r>
            <a:endParaRPr lang="en-US" sz="1400" dirty="0"/>
          </a:p>
        </p:txBody>
      </p:sp>
      <p:sp>
        <p:nvSpPr>
          <p:cNvPr id="23" name="Shape 21"/>
          <p:cNvSpPr/>
          <p:nvPr/>
        </p:nvSpPr>
        <p:spPr>
          <a:xfrm>
            <a:off x="1645920" y="3703320"/>
            <a:ext cx="54864" cy="411480"/>
          </a:xfrm>
          <a:prstGeom prst="rect">
            <a:avLst/>
          </a:prstGeom>
          <a:solidFill>
            <a:srgbClr val="E8913A"/>
          </a:solidFill>
          <a:ln/>
        </p:spPr>
      </p:sp>
      <p:sp>
        <p:nvSpPr>
          <p:cNvPr id="24" name="Text 22"/>
          <p:cNvSpPr/>
          <p:nvPr/>
        </p:nvSpPr>
        <p:spPr>
          <a:xfrm>
            <a:off x="1828800" y="3611880"/>
            <a:ext cx="36576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Risk &amp; Regulation</a:t>
            </a:r>
            <a:endParaRPr lang="en-US" sz="1600" dirty="0"/>
          </a:p>
        </p:txBody>
      </p:sp>
      <p:sp>
        <p:nvSpPr>
          <p:cNvPr id="25" name="Text 23"/>
          <p:cNvSpPr/>
          <p:nvPr/>
        </p:nvSpPr>
        <p:spPr>
          <a:xfrm>
            <a:off x="1828800" y="3931920"/>
            <a:ext cx="7315200"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Emerging compliance frameworks and risk matrices</a:t>
            </a:r>
            <a:endParaRPr lang="en-US" sz="1200" dirty="0"/>
          </a:p>
        </p:txBody>
      </p:sp>
      <p:sp>
        <p:nvSpPr>
          <p:cNvPr id="26" name="Shape 24"/>
          <p:cNvSpPr/>
          <p:nvPr/>
        </p:nvSpPr>
        <p:spPr>
          <a:xfrm>
            <a:off x="822960" y="4480560"/>
            <a:ext cx="548640" cy="548640"/>
          </a:xfrm>
          <a:prstGeom prst="ellipse">
            <a:avLst/>
          </a:prstGeom>
          <a:solidFill>
            <a:srgbClr val="1B2A4A"/>
          </a:solidFill>
          <a:ln/>
        </p:spPr>
      </p:sp>
      <p:sp>
        <p:nvSpPr>
          <p:cNvPr id="27" name="Text 25"/>
          <p:cNvSpPr/>
          <p:nvPr/>
        </p:nvSpPr>
        <p:spPr>
          <a:xfrm>
            <a:off x="822960" y="448056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05</a:t>
            </a:r>
            <a:endParaRPr lang="en-US" sz="1400" dirty="0"/>
          </a:p>
        </p:txBody>
      </p:sp>
      <p:sp>
        <p:nvSpPr>
          <p:cNvPr id="28" name="Shape 26"/>
          <p:cNvSpPr/>
          <p:nvPr/>
        </p:nvSpPr>
        <p:spPr>
          <a:xfrm>
            <a:off x="1645920" y="4572000"/>
            <a:ext cx="54864" cy="411480"/>
          </a:xfrm>
          <a:prstGeom prst="rect">
            <a:avLst/>
          </a:prstGeom>
          <a:solidFill>
            <a:srgbClr val="E8913A"/>
          </a:solidFill>
          <a:ln/>
        </p:spPr>
      </p:sp>
      <p:sp>
        <p:nvSpPr>
          <p:cNvPr id="29" name="Text 27"/>
          <p:cNvSpPr/>
          <p:nvPr/>
        </p:nvSpPr>
        <p:spPr>
          <a:xfrm>
            <a:off x="1828800" y="4480560"/>
            <a:ext cx="36576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Case Studies</a:t>
            </a:r>
            <a:endParaRPr lang="en-US" sz="1600" dirty="0"/>
          </a:p>
        </p:txBody>
      </p:sp>
      <p:sp>
        <p:nvSpPr>
          <p:cNvPr id="30" name="Text 28"/>
          <p:cNvSpPr/>
          <p:nvPr/>
        </p:nvSpPr>
        <p:spPr>
          <a:xfrm>
            <a:off x="1828800" y="4800600"/>
            <a:ext cx="7315200"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Real-world transformations and measured outcomes</a:t>
            </a:r>
            <a:endParaRPr lang="en-US" sz="1200" dirty="0"/>
          </a:p>
        </p:txBody>
      </p:sp>
      <p:sp>
        <p:nvSpPr>
          <p:cNvPr id="31" name="Shape 29"/>
          <p:cNvSpPr/>
          <p:nvPr/>
        </p:nvSpPr>
        <p:spPr>
          <a:xfrm>
            <a:off x="822960" y="5349240"/>
            <a:ext cx="548640" cy="548640"/>
          </a:xfrm>
          <a:prstGeom prst="ellipse">
            <a:avLst/>
          </a:prstGeom>
          <a:solidFill>
            <a:srgbClr val="1B2A4A"/>
          </a:solidFill>
          <a:ln/>
        </p:spPr>
      </p:sp>
      <p:sp>
        <p:nvSpPr>
          <p:cNvPr id="32" name="Text 30"/>
          <p:cNvSpPr/>
          <p:nvPr/>
        </p:nvSpPr>
        <p:spPr>
          <a:xfrm>
            <a:off x="822960" y="5349240"/>
            <a:ext cx="548640" cy="54864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06</a:t>
            </a:r>
            <a:endParaRPr lang="en-US" sz="1400" dirty="0"/>
          </a:p>
        </p:txBody>
      </p:sp>
      <p:sp>
        <p:nvSpPr>
          <p:cNvPr id="33" name="Shape 31"/>
          <p:cNvSpPr/>
          <p:nvPr/>
        </p:nvSpPr>
        <p:spPr>
          <a:xfrm>
            <a:off x="1645920" y="5440680"/>
            <a:ext cx="54864" cy="411480"/>
          </a:xfrm>
          <a:prstGeom prst="rect">
            <a:avLst/>
          </a:prstGeom>
          <a:solidFill>
            <a:srgbClr val="E8913A"/>
          </a:solidFill>
          <a:ln/>
        </p:spPr>
      </p:sp>
      <p:sp>
        <p:nvSpPr>
          <p:cNvPr id="34" name="Text 32"/>
          <p:cNvSpPr/>
          <p:nvPr/>
        </p:nvSpPr>
        <p:spPr>
          <a:xfrm>
            <a:off x="1828800" y="5349240"/>
            <a:ext cx="3657600" cy="320040"/>
          </a:xfrm>
          <a:prstGeom prst="rect">
            <a:avLst/>
          </a:prstGeom>
          <a:noFill/>
          <a:ln/>
        </p:spPr>
        <p:txBody>
          <a:bodyPr wrap="square" rtlCol="0" anchor="ctr"/>
          <a:lstStyle/>
          <a:p>
            <a:pPr indent="0" marL="0">
              <a:buNone/>
            </a:pPr>
            <a:r>
              <a:rPr lang="en-US" sz="1600" b="1" dirty="0">
                <a:solidFill>
                  <a:srgbClr val="2D3436"/>
                </a:solidFill>
                <a:latin typeface="Arial" pitchFamily="34" charset="0"/>
                <a:ea typeface="Arial" pitchFamily="34" charset="-122"/>
                <a:cs typeface="Arial" pitchFamily="34" charset="-120"/>
              </a:rPr>
              <a:t>Future Outlook</a:t>
            </a:r>
            <a:endParaRPr lang="en-US" sz="1600" dirty="0"/>
          </a:p>
        </p:txBody>
      </p:sp>
      <p:sp>
        <p:nvSpPr>
          <p:cNvPr id="35" name="Text 33"/>
          <p:cNvSpPr/>
          <p:nvPr/>
        </p:nvSpPr>
        <p:spPr>
          <a:xfrm>
            <a:off x="1828800" y="5669280"/>
            <a:ext cx="7315200"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Projections for 2027–2030 and strategic implications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Why This Matters Now</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3 / 15</a:t>
            </a:r>
            <a:endParaRPr lang="en-US" sz="800" dirty="0"/>
          </a:p>
        </p:txBody>
      </p:sp>
      <p:sp>
        <p:nvSpPr>
          <p:cNvPr id="6" name="Text 4"/>
          <p:cNvSpPr/>
          <p:nvPr/>
        </p:nvSpPr>
        <p:spPr>
          <a:xfrm>
            <a:off x="457200" y="914400"/>
            <a:ext cx="11274552" cy="457200"/>
          </a:xfrm>
          <a:prstGeom prst="rect">
            <a:avLst/>
          </a:prstGeom>
          <a:noFill/>
          <a:ln/>
        </p:spPr>
        <p:txBody>
          <a:bodyPr wrap="square" rtlCol="0" anchor="ctr"/>
          <a:lstStyle/>
          <a:p>
            <a:pPr indent="0" marL="0">
              <a:buNone/>
            </a:pPr>
            <a:r>
              <a:rPr lang="en-US" sz="1400" dirty="0">
                <a:solidFill>
                  <a:srgbClr val="2E4A7A"/>
                </a:solidFill>
                <a:latin typeface="Arial" pitchFamily="34" charset="0"/>
                <a:ea typeface="Arial" pitchFamily="34" charset="-122"/>
                <a:cs typeface="Arial" pitchFamily="34" charset="-120"/>
              </a:rPr>
              <a:t>AI has transitioned from experimental technology to core enterprise infrastructure. Three numbers tell the story:</a:t>
            </a:r>
            <a:endParaRPr lang="en-US" sz="1400" dirty="0"/>
          </a:p>
        </p:txBody>
      </p:sp>
      <p:sp>
        <p:nvSpPr>
          <p:cNvPr id="7" name="Text 5"/>
          <p:cNvSpPr/>
          <p:nvPr/>
        </p:nvSpPr>
        <p:spPr>
          <a:xfrm>
            <a:off x="914400" y="1828800"/>
            <a:ext cx="2926080" cy="914400"/>
          </a:xfrm>
          <a:prstGeom prst="rect">
            <a:avLst/>
          </a:prstGeom>
          <a:noFill/>
          <a:ln/>
        </p:spPr>
        <p:txBody>
          <a:bodyPr wrap="square" rtlCol="0" anchor="ctr"/>
          <a:lstStyle/>
          <a:p>
            <a:pPr algn="ctr" indent="0" marL="0">
              <a:buNone/>
            </a:pPr>
            <a:r>
              <a:rPr lang="en-US" sz="4400" b="1" dirty="0">
                <a:solidFill>
                  <a:srgbClr val="E8913A"/>
                </a:solidFill>
                <a:latin typeface="Arial" pitchFamily="34" charset="0"/>
                <a:ea typeface="Arial" pitchFamily="34" charset="-122"/>
                <a:cs typeface="Arial" pitchFamily="34" charset="-120"/>
              </a:rPr>
              <a:t>$1.2T</a:t>
            </a:r>
            <a:endParaRPr lang="en-US" sz="4400" dirty="0"/>
          </a:p>
        </p:txBody>
      </p:sp>
      <p:sp>
        <p:nvSpPr>
          <p:cNvPr id="8" name="Text 6"/>
          <p:cNvSpPr/>
          <p:nvPr/>
        </p:nvSpPr>
        <p:spPr>
          <a:xfrm>
            <a:off x="914400" y="2651760"/>
            <a:ext cx="2926080" cy="36576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Market cap added by</a:t>
            </a:r>
            <a:endParaRPr lang="en-US" sz="1100" dirty="0"/>
          </a:p>
          <a:p>
            <a:pPr algn="ctr" indent="0" marL="0">
              <a:buNone/>
            </a:pPr>
            <a:r>
              <a:rPr lang="en-US" sz="1100" dirty="0">
                <a:solidFill>
                  <a:srgbClr val="B0BEC5"/>
                </a:solidFill>
                <a:latin typeface="Arial" pitchFamily="34" charset="0"/>
                <a:ea typeface="Arial" pitchFamily="34" charset="-122"/>
                <a:cs typeface="Arial" pitchFamily="34" charset="-120"/>
              </a:rPr>
              <a:t>AI-native companies since 2023</a:t>
            </a:r>
            <a:endParaRPr lang="en-US" sz="1100" dirty="0"/>
          </a:p>
        </p:txBody>
      </p:sp>
      <p:sp>
        <p:nvSpPr>
          <p:cNvPr id="9" name="Text 7"/>
          <p:cNvSpPr/>
          <p:nvPr/>
        </p:nvSpPr>
        <p:spPr>
          <a:xfrm>
            <a:off x="4754880" y="1828800"/>
            <a:ext cx="2926080" cy="914400"/>
          </a:xfrm>
          <a:prstGeom prst="rect">
            <a:avLst/>
          </a:prstGeom>
          <a:noFill/>
          <a:ln/>
        </p:spPr>
        <p:txBody>
          <a:bodyPr wrap="square" rtlCol="0" anchor="ctr"/>
          <a:lstStyle/>
          <a:p>
            <a:pPr algn="ctr" indent="0" marL="0">
              <a:buNone/>
            </a:pPr>
            <a:r>
              <a:rPr lang="en-US" sz="4400" b="1" dirty="0">
                <a:solidFill>
                  <a:srgbClr val="E8913A"/>
                </a:solidFill>
                <a:latin typeface="Arial" pitchFamily="34" charset="0"/>
                <a:ea typeface="Arial" pitchFamily="34" charset="-122"/>
                <a:cs typeface="Arial" pitchFamily="34" charset="-120"/>
              </a:rPr>
              <a:t>78%</a:t>
            </a:r>
            <a:endParaRPr lang="en-US" sz="4400" dirty="0"/>
          </a:p>
        </p:txBody>
      </p:sp>
      <p:sp>
        <p:nvSpPr>
          <p:cNvPr id="10" name="Text 8"/>
          <p:cNvSpPr/>
          <p:nvPr/>
        </p:nvSpPr>
        <p:spPr>
          <a:xfrm>
            <a:off x="4754880" y="2651760"/>
            <a:ext cx="2926080" cy="36576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Of Fortune 500 running</a:t>
            </a:r>
            <a:endParaRPr lang="en-US" sz="1100" dirty="0"/>
          </a:p>
          <a:p>
            <a:pPr algn="ctr" indent="0" marL="0">
              <a:buNone/>
            </a:pPr>
            <a:r>
              <a:rPr lang="en-US" sz="1100" dirty="0">
                <a:solidFill>
                  <a:srgbClr val="B0BEC5"/>
                </a:solidFill>
                <a:latin typeface="Arial" pitchFamily="34" charset="0"/>
                <a:ea typeface="Arial" pitchFamily="34" charset="-122"/>
                <a:cs typeface="Arial" pitchFamily="34" charset="-120"/>
              </a:rPr>
              <a:t>AI in production systems</a:t>
            </a:r>
            <a:endParaRPr lang="en-US" sz="1100" dirty="0"/>
          </a:p>
        </p:txBody>
      </p:sp>
      <p:sp>
        <p:nvSpPr>
          <p:cNvPr id="11" name="Text 9"/>
          <p:cNvSpPr/>
          <p:nvPr/>
        </p:nvSpPr>
        <p:spPr>
          <a:xfrm>
            <a:off x="8595360" y="1828800"/>
            <a:ext cx="2926080" cy="914400"/>
          </a:xfrm>
          <a:prstGeom prst="rect">
            <a:avLst/>
          </a:prstGeom>
          <a:noFill/>
          <a:ln/>
        </p:spPr>
        <p:txBody>
          <a:bodyPr wrap="square" rtlCol="0" anchor="ctr"/>
          <a:lstStyle/>
          <a:p>
            <a:pPr algn="ctr" indent="0" marL="0">
              <a:buNone/>
            </a:pPr>
            <a:r>
              <a:rPr lang="en-US" sz="4400" b="1" dirty="0">
                <a:solidFill>
                  <a:srgbClr val="E8913A"/>
                </a:solidFill>
                <a:latin typeface="Arial" pitchFamily="34" charset="0"/>
                <a:ea typeface="Arial" pitchFamily="34" charset="-122"/>
                <a:cs typeface="Arial" pitchFamily="34" charset="-120"/>
              </a:rPr>
              <a:t>4.2x</a:t>
            </a:r>
            <a:endParaRPr lang="en-US" sz="4400" dirty="0"/>
          </a:p>
        </p:txBody>
      </p:sp>
      <p:sp>
        <p:nvSpPr>
          <p:cNvPr id="12" name="Text 10"/>
          <p:cNvSpPr/>
          <p:nvPr/>
        </p:nvSpPr>
        <p:spPr>
          <a:xfrm>
            <a:off x="8595360" y="2651760"/>
            <a:ext cx="2926080" cy="365760"/>
          </a:xfrm>
          <a:prstGeom prst="rect">
            <a:avLst/>
          </a:prstGeom>
          <a:noFill/>
          <a:ln/>
        </p:spPr>
        <p:txBody>
          <a:bodyPr wrap="square" rtlCol="0" anchor="ctr"/>
          <a:lstStyle/>
          <a:p>
            <a:pPr algn="ctr" indent="0" marL="0">
              <a:buNone/>
            </a:pPr>
            <a:r>
              <a:rPr lang="en-US" sz="1100" dirty="0">
                <a:solidFill>
                  <a:srgbClr val="B0BEC5"/>
                </a:solidFill>
                <a:latin typeface="Arial" pitchFamily="34" charset="0"/>
                <a:ea typeface="Arial" pitchFamily="34" charset="-122"/>
                <a:cs typeface="Arial" pitchFamily="34" charset="-120"/>
              </a:rPr>
              <a:t>Median ROI on AI</a:t>
            </a:r>
            <a:endParaRPr lang="en-US" sz="1100" dirty="0"/>
          </a:p>
          <a:p>
            <a:pPr algn="ctr" indent="0" marL="0">
              <a:buNone/>
            </a:pPr>
            <a:r>
              <a:rPr lang="en-US" sz="1100" dirty="0">
                <a:solidFill>
                  <a:srgbClr val="B0BEC5"/>
                </a:solidFill>
                <a:latin typeface="Arial" pitchFamily="34" charset="0"/>
                <a:ea typeface="Arial" pitchFamily="34" charset="-122"/>
                <a:cs typeface="Arial" pitchFamily="34" charset="-120"/>
              </a:rPr>
              <a:t>investments (2025 cohort)</a:t>
            </a:r>
            <a:endParaRPr lang="en-US" sz="1100" dirty="0"/>
          </a:p>
        </p:txBody>
      </p:sp>
      <p:sp>
        <p:nvSpPr>
          <p:cNvPr id="13" name="Text 11"/>
          <p:cNvSpPr/>
          <p:nvPr/>
        </p:nvSpPr>
        <p:spPr>
          <a:xfrm>
            <a:off x="457200" y="6309360"/>
            <a:ext cx="11274552"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Sources: McKinsey Global AI Survey 2025, Gartner CIO Agenda, Stanford HAI AI Index</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1B2A"/>
        </a:solidFill>
      </p:bgPr>
    </p:bg>
    <p:spTree>
      <p:nvGrpSpPr>
        <p:cNvPr id="1" name=""/>
        <p:cNvGrpSpPr/>
        <p:nvPr/>
      </p:nvGrpSpPr>
      <p:grpSpPr>
        <a:xfrm>
          <a:off x="0" y="0"/>
          <a:ext cx="0" cy="0"/>
          <a:chOff x="0" y="0"/>
          <a:chExt cx="0" cy="0"/>
        </a:xfrm>
      </p:grpSpPr>
      <p:sp>
        <p:nvSpPr>
          <p:cNvPr id="2" name="Shape 0"/>
          <p:cNvSpPr/>
          <p:nvPr/>
        </p:nvSpPr>
        <p:spPr>
          <a:xfrm>
            <a:off x="0" y="6748272"/>
            <a:ext cx="12188952" cy="109728"/>
          </a:xfrm>
          <a:prstGeom prst="rect">
            <a:avLst/>
          </a:prstGeom>
          <a:solidFill>
            <a:srgbClr val="E8913A"/>
          </a:solidFill>
          <a:ln/>
        </p:spPr>
      </p:sp>
      <p:sp>
        <p:nvSpPr>
          <p:cNvPr id="3" name="Text 1"/>
          <p:cNvSpPr/>
          <p:nvPr/>
        </p:nvSpPr>
        <p:spPr>
          <a:xfrm>
            <a:off x="457200" y="1371600"/>
            <a:ext cx="11274552" cy="365760"/>
          </a:xfrm>
          <a:prstGeom prst="rect">
            <a:avLst/>
          </a:prstGeom>
          <a:noFill/>
          <a:ln/>
        </p:spPr>
        <p:txBody>
          <a:bodyPr wrap="square" rtlCol="0" anchor="ctr"/>
          <a:lstStyle/>
          <a:p>
            <a:pPr algn="ctr" indent="0" marL="0">
              <a:buNone/>
            </a:pPr>
            <a:r>
              <a:rPr lang="en-US" sz="1200" b="1" dirty="0">
                <a:solidFill>
                  <a:srgbClr val="E8913A"/>
                </a:solidFill>
                <a:latin typeface="Arial" pitchFamily="34" charset="0"/>
                <a:ea typeface="Arial" pitchFamily="34" charset="-122"/>
                <a:cs typeface="Arial" pitchFamily="34" charset="-120"/>
              </a:rPr>
              <a:t>THE NUMBER THAT CHANGES EVERYTHING</a:t>
            </a:r>
            <a:endParaRPr lang="en-US" sz="1200" dirty="0"/>
          </a:p>
        </p:txBody>
      </p:sp>
      <p:sp>
        <p:nvSpPr>
          <p:cNvPr id="4" name="Text 2"/>
          <p:cNvSpPr/>
          <p:nvPr/>
        </p:nvSpPr>
        <p:spPr>
          <a:xfrm>
            <a:off x="457200" y="2011680"/>
            <a:ext cx="11274552" cy="1645920"/>
          </a:xfrm>
          <a:prstGeom prst="rect">
            <a:avLst/>
          </a:prstGeom>
          <a:noFill/>
          <a:ln/>
        </p:spPr>
        <p:txBody>
          <a:bodyPr wrap="square" rtlCol="0" anchor="ctr"/>
          <a:lstStyle/>
          <a:p>
            <a:pPr algn="ctr" indent="0" marL="0">
              <a:buNone/>
            </a:pPr>
            <a:r>
              <a:rPr lang="en-US" sz="8000" b="1" dirty="0">
                <a:solidFill>
                  <a:srgbClr val="FFFFFF"/>
                </a:solidFill>
                <a:latin typeface="Arial" pitchFamily="34" charset="0"/>
                <a:ea typeface="Arial" pitchFamily="34" charset="-122"/>
                <a:cs typeface="Arial" pitchFamily="34" charset="-120"/>
              </a:rPr>
              <a:t>94%</a:t>
            </a:r>
            <a:endParaRPr lang="en-US" sz="8000" dirty="0"/>
          </a:p>
        </p:txBody>
      </p:sp>
      <p:sp>
        <p:nvSpPr>
          <p:cNvPr id="5" name="Text 3"/>
          <p:cNvSpPr/>
          <p:nvPr/>
        </p:nvSpPr>
        <p:spPr>
          <a:xfrm>
            <a:off x="457200" y="3657600"/>
            <a:ext cx="11274552" cy="548640"/>
          </a:xfrm>
          <a:prstGeom prst="rect">
            <a:avLst/>
          </a:prstGeom>
          <a:noFill/>
          <a:ln/>
        </p:spPr>
        <p:txBody>
          <a:bodyPr wrap="square" rtlCol="0" anchor="ctr"/>
          <a:lstStyle/>
          <a:p>
            <a:pPr algn="ctr" indent="0" marL="0">
              <a:buNone/>
            </a:pPr>
            <a:r>
              <a:rPr lang="en-US" sz="2200" dirty="0">
                <a:solidFill>
                  <a:srgbClr val="B0BEC5"/>
                </a:solidFill>
                <a:latin typeface="Arial" pitchFamily="34" charset="0"/>
                <a:ea typeface="Arial" pitchFamily="34" charset="-122"/>
                <a:cs typeface="Arial" pitchFamily="34" charset="-120"/>
              </a:rPr>
              <a:t>Reduction in AI model training costs since 2023</a:t>
            </a:r>
            <a:endParaRPr lang="en-US" sz="2200" dirty="0"/>
          </a:p>
        </p:txBody>
      </p:sp>
      <p:sp>
        <p:nvSpPr>
          <p:cNvPr id="6" name="Shape 4"/>
          <p:cNvSpPr/>
          <p:nvPr/>
        </p:nvSpPr>
        <p:spPr>
          <a:xfrm>
            <a:off x="2286000" y="4572000"/>
            <a:ext cx="2560320" cy="914400"/>
          </a:xfrm>
          <a:prstGeom prst="roundRect">
            <a:avLst>
              <a:gd name="adj" fmla="val 10000"/>
            </a:avLst>
          </a:prstGeom>
          <a:solidFill>
            <a:srgbClr val="2E4A7A"/>
          </a:solidFill>
          <a:ln/>
        </p:spPr>
      </p:sp>
      <p:sp>
        <p:nvSpPr>
          <p:cNvPr id="7" name="Text 5"/>
          <p:cNvSpPr/>
          <p:nvPr/>
        </p:nvSpPr>
        <p:spPr>
          <a:xfrm>
            <a:off x="2286000" y="4617720"/>
            <a:ext cx="2560320" cy="457200"/>
          </a:xfrm>
          <a:prstGeom prst="rect">
            <a:avLst/>
          </a:prstGeom>
          <a:noFill/>
          <a:ln/>
        </p:spPr>
        <p:txBody>
          <a:bodyPr wrap="square" rtlCol="0" anchor="ctr"/>
          <a:lstStyle/>
          <a:p>
            <a:pPr algn="ctr" indent="0" marL="0">
              <a:buNone/>
            </a:pPr>
            <a:r>
              <a:rPr lang="en-US" sz="2400" b="1" dirty="0">
                <a:solidFill>
                  <a:srgbClr val="FFFFFF"/>
                </a:solidFill>
                <a:latin typeface="Arial" pitchFamily="34" charset="0"/>
                <a:ea typeface="Arial" pitchFamily="34" charset="-122"/>
                <a:cs typeface="Arial" pitchFamily="34" charset="-120"/>
              </a:rPr>
              <a:t>Down 97%</a:t>
            </a:r>
            <a:endParaRPr lang="en-US" sz="2400" dirty="0"/>
          </a:p>
        </p:txBody>
      </p:sp>
      <p:sp>
        <p:nvSpPr>
          <p:cNvPr id="8" name="Text 6"/>
          <p:cNvSpPr/>
          <p:nvPr/>
        </p:nvSpPr>
        <p:spPr>
          <a:xfrm>
            <a:off x="2286000" y="5074920"/>
            <a:ext cx="2560320" cy="320040"/>
          </a:xfrm>
          <a:prstGeom prst="rect">
            <a:avLst/>
          </a:prstGeom>
          <a:noFill/>
          <a:ln/>
        </p:spPr>
        <p:txBody>
          <a:bodyPr wrap="square" rtlCol="0" anchor="ctr"/>
          <a:lstStyle/>
          <a:p>
            <a:pPr algn="ctr" indent="0" marL="0">
              <a:buNone/>
            </a:pPr>
            <a:r>
              <a:rPr lang="en-US" sz="1000" dirty="0">
                <a:solidFill>
                  <a:srgbClr val="B0BEC5"/>
                </a:solidFill>
                <a:latin typeface="Arial" pitchFamily="34" charset="0"/>
                <a:ea typeface="Arial" pitchFamily="34" charset="-122"/>
                <a:cs typeface="Arial" pitchFamily="34" charset="-120"/>
              </a:rPr>
              <a:t>Inference Cost</a:t>
            </a:r>
            <a:endParaRPr lang="en-US" sz="1000" dirty="0"/>
          </a:p>
        </p:txBody>
      </p:sp>
      <p:sp>
        <p:nvSpPr>
          <p:cNvPr id="9" name="Shape 7"/>
          <p:cNvSpPr/>
          <p:nvPr/>
        </p:nvSpPr>
        <p:spPr>
          <a:xfrm>
            <a:off x="5212080" y="4572000"/>
            <a:ext cx="2560320" cy="914400"/>
          </a:xfrm>
          <a:prstGeom prst="roundRect">
            <a:avLst>
              <a:gd name="adj" fmla="val 10000"/>
            </a:avLst>
          </a:prstGeom>
          <a:solidFill>
            <a:srgbClr val="2E4A7A"/>
          </a:solidFill>
          <a:ln/>
        </p:spPr>
      </p:sp>
      <p:sp>
        <p:nvSpPr>
          <p:cNvPr id="10" name="Text 8"/>
          <p:cNvSpPr/>
          <p:nvPr/>
        </p:nvSpPr>
        <p:spPr>
          <a:xfrm>
            <a:off x="5212080" y="4617720"/>
            <a:ext cx="2560320" cy="457200"/>
          </a:xfrm>
          <a:prstGeom prst="rect">
            <a:avLst/>
          </a:prstGeom>
          <a:noFill/>
          <a:ln/>
        </p:spPr>
        <p:txBody>
          <a:bodyPr wrap="square" rtlCol="0" anchor="ctr"/>
          <a:lstStyle/>
          <a:p>
            <a:pPr algn="ctr" indent="0" marL="0">
              <a:buNone/>
            </a:pPr>
            <a:r>
              <a:rPr lang="en-US" sz="2400" b="1" dirty="0">
                <a:solidFill>
                  <a:srgbClr val="FFFFFF"/>
                </a:solidFill>
                <a:latin typeface="Arial" pitchFamily="34" charset="0"/>
                <a:ea typeface="Arial" pitchFamily="34" charset="-122"/>
                <a:cs typeface="Arial" pitchFamily="34" charset="-120"/>
              </a:rPr>
              <a:t>60% of workloads</a:t>
            </a:r>
            <a:endParaRPr lang="en-US" sz="2400" dirty="0"/>
          </a:p>
        </p:txBody>
      </p:sp>
      <p:sp>
        <p:nvSpPr>
          <p:cNvPr id="11" name="Text 9"/>
          <p:cNvSpPr/>
          <p:nvPr/>
        </p:nvSpPr>
        <p:spPr>
          <a:xfrm>
            <a:off x="5212080" y="5074920"/>
            <a:ext cx="2560320" cy="320040"/>
          </a:xfrm>
          <a:prstGeom prst="rect">
            <a:avLst/>
          </a:prstGeom>
          <a:noFill/>
          <a:ln/>
        </p:spPr>
        <p:txBody>
          <a:bodyPr wrap="square" rtlCol="0" anchor="ctr"/>
          <a:lstStyle/>
          <a:p>
            <a:pPr algn="ctr" indent="0" marL="0">
              <a:buNone/>
            </a:pPr>
            <a:r>
              <a:rPr lang="en-US" sz="1000" dirty="0">
                <a:solidFill>
                  <a:srgbClr val="B0BEC5"/>
                </a:solidFill>
                <a:latin typeface="Arial" pitchFamily="34" charset="0"/>
                <a:ea typeface="Arial" pitchFamily="34" charset="-122"/>
                <a:cs typeface="Arial" pitchFamily="34" charset="-120"/>
              </a:rPr>
              <a:t>Open-Source Models</a:t>
            </a:r>
            <a:endParaRPr lang="en-US" sz="1000" dirty="0"/>
          </a:p>
        </p:txBody>
      </p:sp>
      <p:sp>
        <p:nvSpPr>
          <p:cNvPr id="12" name="Shape 10"/>
          <p:cNvSpPr/>
          <p:nvPr/>
        </p:nvSpPr>
        <p:spPr>
          <a:xfrm>
            <a:off x="8138160" y="4572000"/>
            <a:ext cx="2560320" cy="914400"/>
          </a:xfrm>
          <a:prstGeom prst="roundRect">
            <a:avLst>
              <a:gd name="adj" fmla="val 10000"/>
            </a:avLst>
          </a:prstGeom>
          <a:solidFill>
            <a:srgbClr val="2E4A7A"/>
          </a:solidFill>
          <a:ln/>
        </p:spPr>
      </p:sp>
      <p:sp>
        <p:nvSpPr>
          <p:cNvPr id="13" name="Text 11"/>
          <p:cNvSpPr/>
          <p:nvPr/>
        </p:nvSpPr>
        <p:spPr>
          <a:xfrm>
            <a:off x="8138160" y="4617720"/>
            <a:ext cx="2560320" cy="457200"/>
          </a:xfrm>
          <a:prstGeom prst="rect">
            <a:avLst/>
          </a:prstGeom>
          <a:noFill/>
          <a:ln/>
        </p:spPr>
        <p:txBody>
          <a:bodyPr wrap="square" rtlCol="0" anchor="ctr"/>
          <a:lstStyle/>
          <a:p>
            <a:pPr algn="ctr" indent="0" marL="0">
              <a:buNone/>
            </a:pPr>
            <a:r>
              <a:rPr lang="en-US" sz="2400" b="1" dirty="0">
                <a:solidFill>
                  <a:srgbClr val="FFFFFF"/>
                </a:solidFill>
                <a:latin typeface="Arial" pitchFamily="34" charset="0"/>
                <a:ea typeface="Arial" pitchFamily="34" charset="-122"/>
                <a:cs typeface="Arial" pitchFamily="34" charset="-120"/>
              </a:rPr>
              <a:t>Down 82%</a:t>
            </a:r>
            <a:endParaRPr lang="en-US" sz="2400" dirty="0"/>
          </a:p>
        </p:txBody>
      </p:sp>
      <p:sp>
        <p:nvSpPr>
          <p:cNvPr id="14" name="Text 12"/>
          <p:cNvSpPr/>
          <p:nvPr/>
        </p:nvSpPr>
        <p:spPr>
          <a:xfrm>
            <a:off x="8138160" y="5074920"/>
            <a:ext cx="2560320" cy="320040"/>
          </a:xfrm>
          <a:prstGeom prst="rect">
            <a:avLst/>
          </a:prstGeom>
          <a:noFill/>
          <a:ln/>
        </p:spPr>
        <p:txBody>
          <a:bodyPr wrap="square" rtlCol="0" anchor="ctr"/>
          <a:lstStyle/>
          <a:p>
            <a:pPr algn="ctr" indent="0" marL="0">
              <a:buNone/>
            </a:pPr>
            <a:r>
              <a:rPr lang="en-US" sz="1000" dirty="0">
                <a:solidFill>
                  <a:srgbClr val="B0BEC5"/>
                </a:solidFill>
                <a:latin typeface="Arial" pitchFamily="34" charset="0"/>
                <a:ea typeface="Arial" pitchFamily="34" charset="-122"/>
                <a:cs typeface="Arial" pitchFamily="34" charset="-120"/>
              </a:rPr>
              <a:t>Training Time</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AI Market Size by Segment</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5 / 15</a:t>
            </a:r>
            <a:endParaRPr lang="en-US" sz="800" dirty="0"/>
          </a:p>
        </p:txBody>
      </p:sp>
      <p:sp>
        <p:nvSpPr>
          <p:cNvPr id="6" name="Text 4"/>
          <p:cNvSpPr/>
          <p:nvPr/>
        </p:nvSpPr>
        <p:spPr>
          <a:xfrm>
            <a:off x="457200" y="914400"/>
            <a:ext cx="11274552"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Market size in $B USD — comparing 2024 baseline to 2026 projection</a:t>
            </a:r>
            <a:endParaRPr lang="en-US" sz="1200" dirty="0"/>
          </a:p>
        </p:txBody>
      </p:sp>
      <p:graphicFrame>
        <p:nvGraphicFramePr>
          <p:cNvPr id="7" name="Chart 0" descr=""/>
          <p:cNvGraphicFramePr/>
          <p:nvPr/>
        </p:nvGraphicFramePr>
        <p:xfrm>
          <a:off x="914400" y="1463040"/>
          <a:ext cx="10360152" cy="411480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AI Workload Distribution</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6 / 15</a:t>
            </a:r>
            <a:endParaRPr lang="en-US" sz="800" dirty="0"/>
          </a:p>
        </p:txBody>
      </p:sp>
      <p:sp>
        <p:nvSpPr>
          <p:cNvPr id="6" name="Text 4"/>
          <p:cNvSpPr/>
          <p:nvPr/>
        </p:nvSpPr>
        <p:spPr>
          <a:xfrm>
            <a:off x="457200" y="914400"/>
            <a:ext cx="11274552"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How enterprises allocate their AI compute workloads in 2026</a:t>
            </a:r>
            <a:endParaRPr lang="en-US" sz="1200" dirty="0"/>
          </a:p>
        </p:txBody>
      </p:sp>
      <p:graphicFrame>
        <p:nvGraphicFramePr>
          <p:cNvPr id="7" name="Chart 0" descr=""/>
          <p:cNvGraphicFramePr/>
          <p:nvPr/>
        </p:nvGraphicFramePr>
        <p:xfrm>
          <a:off x="731520" y="1463040"/>
          <a:ext cx="5943600" cy="4114800"/>
        </p:xfrm>
        <a:graphic xmlns:a="http://schemas.openxmlformats.org/drawingml/2006/main">
          <a:graphicData uri="http://schemas.openxmlformats.org/drawingml/2006/chart">
            <c:chart xmlns:c="http://schemas.openxmlformats.org/drawingml/2006/chart" r:id="rId1"/>
          </a:graphicData>
        </a:graphic>
      </p:graphicFrame>
      <p:sp>
        <p:nvSpPr>
          <p:cNvPr id="8" name="Shape 5"/>
          <p:cNvSpPr/>
          <p:nvPr/>
        </p:nvSpPr>
        <p:spPr>
          <a:xfrm>
            <a:off x="7315200" y="1828800"/>
            <a:ext cx="4114800" cy="1097280"/>
          </a:xfrm>
          <a:prstGeom prst="roundRect">
            <a:avLst>
              <a:gd name="adj" fmla="val 8333"/>
            </a:avLst>
          </a:prstGeom>
          <a:solidFill>
            <a:srgbClr val="1B2A4A"/>
          </a:solidFill>
          <a:ln/>
        </p:spPr>
      </p:sp>
      <p:sp>
        <p:nvSpPr>
          <p:cNvPr id="9" name="Text 6"/>
          <p:cNvSpPr/>
          <p:nvPr/>
        </p:nvSpPr>
        <p:spPr>
          <a:xfrm>
            <a:off x="7498080" y="1920240"/>
            <a:ext cx="3749040" cy="274320"/>
          </a:xfrm>
          <a:prstGeom prst="rect">
            <a:avLst/>
          </a:prstGeom>
          <a:noFill/>
          <a:ln/>
        </p:spPr>
        <p:txBody>
          <a:bodyPr wrap="square" rtlCol="0" anchor="ctr"/>
          <a:lstStyle/>
          <a:p>
            <a:pPr indent="0" marL="0">
              <a:buNone/>
            </a:pPr>
            <a:r>
              <a:rPr lang="en-US" sz="1100" b="1" dirty="0">
                <a:solidFill>
                  <a:srgbClr val="E8913A"/>
                </a:solidFill>
                <a:latin typeface="Arial" pitchFamily="34" charset="0"/>
                <a:ea typeface="Arial" pitchFamily="34" charset="-122"/>
                <a:cs typeface="Arial" pitchFamily="34" charset="-120"/>
              </a:rPr>
              <a:t>Key Insight</a:t>
            </a:r>
            <a:endParaRPr lang="en-US" sz="1100" dirty="0"/>
          </a:p>
        </p:txBody>
      </p:sp>
      <p:sp>
        <p:nvSpPr>
          <p:cNvPr id="10" name="Text 7"/>
          <p:cNvSpPr/>
          <p:nvPr/>
        </p:nvSpPr>
        <p:spPr>
          <a:xfrm>
            <a:off x="7498080" y="2240280"/>
            <a:ext cx="3749040" cy="594360"/>
          </a:xfrm>
          <a:prstGeom prst="rect">
            <a:avLst/>
          </a:prstGeom>
          <a:noFill/>
          <a:ln/>
        </p:spPr>
        <p:txBody>
          <a:bodyPr wrap="square" rtlCol="0" anchor="ctr"/>
          <a:lstStyle/>
          <a:p>
            <a:pPr indent="0" marL="0">
              <a:buNone/>
            </a:pPr>
            <a:r>
              <a:rPr lang="en-US" sz="1000" dirty="0">
                <a:solidFill>
                  <a:srgbClr val="FFFFFF"/>
                </a:solidFill>
                <a:latin typeface="Arial" pitchFamily="34" charset="0"/>
                <a:ea typeface="Arial" pitchFamily="34" charset="-122"/>
                <a:cs typeface="Arial" pitchFamily="34" charset="-120"/>
              </a:rPr>
              <a:t>Generative AI dominates at 34%, but predictive analytics and computer vision together account for 40% of enterprise workloads.</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The AI Evolution: 2022–2026</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7 / 15</a:t>
            </a:r>
            <a:endParaRPr lang="en-US" sz="800" dirty="0"/>
          </a:p>
        </p:txBody>
      </p:sp>
      <p:sp>
        <p:nvSpPr>
          <p:cNvPr id="6" name="Shape 4"/>
          <p:cNvSpPr/>
          <p:nvPr/>
        </p:nvSpPr>
        <p:spPr>
          <a:xfrm>
            <a:off x="1371600" y="3200400"/>
            <a:ext cx="9445752" cy="36576"/>
          </a:xfrm>
          <a:prstGeom prst="rect">
            <a:avLst/>
          </a:prstGeom>
          <a:solidFill>
            <a:srgbClr val="2E4A7A"/>
          </a:solidFill>
          <a:ln/>
        </p:spPr>
      </p:sp>
      <p:sp>
        <p:nvSpPr>
          <p:cNvPr id="7" name="Shape 5"/>
          <p:cNvSpPr/>
          <p:nvPr/>
        </p:nvSpPr>
        <p:spPr>
          <a:xfrm>
            <a:off x="1463040" y="3017520"/>
            <a:ext cx="365760" cy="365760"/>
          </a:xfrm>
          <a:prstGeom prst="ellipse">
            <a:avLst/>
          </a:prstGeom>
          <a:solidFill>
            <a:srgbClr val="1B2A4A"/>
          </a:solidFill>
          <a:ln/>
        </p:spPr>
      </p:sp>
      <p:sp>
        <p:nvSpPr>
          <p:cNvPr id="8" name="Text 6"/>
          <p:cNvSpPr/>
          <p:nvPr/>
        </p:nvSpPr>
        <p:spPr>
          <a:xfrm>
            <a:off x="1188720" y="2103120"/>
            <a:ext cx="914400" cy="365760"/>
          </a:xfrm>
          <a:prstGeom prst="rect">
            <a:avLst/>
          </a:prstGeom>
          <a:noFill/>
          <a:ln/>
        </p:spPr>
        <p:txBody>
          <a:bodyPr wrap="square" rtlCol="0" anchor="ctr"/>
          <a:lstStyle/>
          <a:p>
            <a:pPr algn="ctr" indent="0" marL="0">
              <a:buNone/>
            </a:pPr>
            <a:r>
              <a:rPr lang="en-US" sz="1800" b="1" dirty="0">
                <a:solidFill>
                  <a:srgbClr val="2D3436"/>
                </a:solidFill>
                <a:latin typeface="Arial" pitchFamily="34" charset="0"/>
                <a:ea typeface="Arial" pitchFamily="34" charset="-122"/>
                <a:cs typeface="Arial" pitchFamily="34" charset="-120"/>
              </a:rPr>
              <a:t>2022</a:t>
            </a:r>
            <a:endParaRPr lang="en-US" sz="1800" dirty="0"/>
          </a:p>
        </p:txBody>
      </p:sp>
      <p:sp>
        <p:nvSpPr>
          <p:cNvPr id="9" name="Text 7"/>
          <p:cNvSpPr/>
          <p:nvPr/>
        </p:nvSpPr>
        <p:spPr>
          <a:xfrm>
            <a:off x="914400" y="3566160"/>
            <a:ext cx="1463040" cy="320040"/>
          </a:xfrm>
          <a:prstGeom prst="rect">
            <a:avLst/>
          </a:prstGeom>
          <a:noFill/>
          <a:ln/>
        </p:spPr>
        <p:txBody>
          <a:bodyPr wrap="square" rtlCol="0" anchor="ctr"/>
          <a:lstStyle/>
          <a:p>
            <a:pPr algn="ctr" indent="0" marL="0">
              <a:buNone/>
            </a:pPr>
            <a:r>
              <a:rPr lang="en-US" sz="1300" b="1" dirty="0">
                <a:solidFill>
                  <a:srgbClr val="2D3436"/>
                </a:solidFill>
                <a:latin typeface="Arial" pitchFamily="34" charset="0"/>
                <a:ea typeface="Arial" pitchFamily="34" charset="-122"/>
                <a:cs typeface="Arial" pitchFamily="34" charset="-120"/>
              </a:rPr>
              <a:t>ChatGPT Launch</a:t>
            </a:r>
            <a:endParaRPr lang="en-US" sz="1300" dirty="0"/>
          </a:p>
        </p:txBody>
      </p:sp>
      <p:sp>
        <p:nvSpPr>
          <p:cNvPr id="10" name="Text 8"/>
          <p:cNvSpPr/>
          <p:nvPr/>
        </p:nvSpPr>
        <p:spPr>
          <a:xfrm>
            <a:off x="914400" y="3931920"/>
            <a:ext cx="1463040" cy="548640"/>
          </a:xfrm>
          <a:prstGeom prst="rect">
            <a:avLst/>
          </a:prstGeom>
          <a:noFill/>
          <a:ln/>
        </p:spPr>
        <p:txBody>
          <a:bodyPr wrap="square" rtlCol="0" anchor="t"/>
          <a:lstStyle/>
          <a:p>
            <a:pPr algn="ctr" indent="0" marL="0">
              <a:buNone/>
            </a:pPr>
            <a:r>
              <a:rPr lang="en-US" sz="1000" dirty="0">
                <a:solidFill>
                  <a:srgbClr val="2E4A7A"/>
                </a:solidFill>
                <a:latin typeface="Arial" pitchFamily="34" charset="0"/>
                <a:ea typeface="Arial" pitchFamily="34" charset="-122"/>
                <a:cs typeface="Arial" pitchFamily="34" charset="-120"/>
              </a:rPr>
              <a:t>Generative AI goes mainstream</a:t>
            </a:r>
            <a:endParaRPr lang="en-US" sz="1000" dirty="0"/>
          </a:p>
        </p:txBody>
      </p:sp>
      <p:sp>
        <p:nvSpPr>
          <p:cNvPr id="11" name="Shape 9"/>
          <p:cNvSpPr/>
          <p:nvPr/>
        </p:nvSpPr>
        <p:spPr>
          <a:xfrm>
            <a:off x="3657600" y="3017520"/>
            <a:ext cx="365760" cy="365760"/>
          </a:xfrm>
          <a:prstGeom prst="ellipse">
            <a:avLst/>
          </a:prstGeom>
          <a:solidFill>
            <a:srgbClr val="1B2A4A"/>
          </a:solidFill>
          <a:ln/>
        </p:spPr>
      </p:sp>
      <p:sp>
        <p:nvSpPr>
          <p:cNvPr id="12" name="Text 10"/>
          <p:cNvSpPr/>
          <p:nvPr/>
        </p:nvSpPr>
        <p:spPr>
          <a:xfrm>
            <a:off x="3383280" y="2103120"/>
            <a:ext cx="914400" cy="365760"/>
          </a:xfrm>
          <a:prstGeom prst="rect">
            <a:avLst/>
          </a:prstGeom>
          <a:noFill/>
          <a:ln/>
        </p:spPr>
        <p:txBody>
          <a:bodyPr wrap="square" rtlCol="0" anchor="ctr"/>
          <a:lstStyle/>
          <a:p>
            <a:pPr algn="ctr" indent="0" marL="0">
              <a:buNone/>
            </a:pPr>
            <a:r>
              <a:rPr lang="en-US" sz="1800" b="1" dirty="0">
                <a:solidFill>
                  <a:srgbClr val="2D3436"/>
                </a:solidFill>
                <a:latin typeface="Arial" pitchFamily="34" charset="0"/>
                <a:ea typeface="Arial" pitchFamily="34" charset="-122"/>
                <a:cs typeface="Arial" pitchFamily="34" charset="-120"/>
              </a:rPr>
              <a:t>2023</a:t>
            </a:r>
            <a:endParaRPr lang="en-US" sz="1800" dirty="0"/>
          </a:p>
        </p:txBody>
      </p:sp>
      <p:sp>
        <p:nvSpPr>
          <p:cNvPr id="13" name="Text 11"/>
          <p:cNvSpPr/>
          <p:nvPr/>
        </p:nvSpPr>
        <p:spPr>
          <a:xfrm>
            <a:off x="3108960" y="3566160"/>
            <a:ext cx="1463040" cy="320040"/>
          </a:xfrm>
          <a:prstGeom prst="rect">
            <a:avLst/>
          </a:prstGeom>
          <a:noFill/>
          <a:ln/>
        </p:spPr>
        <p:txBody>
          <a:bodyPr wrap="square" rtlCol="0" anchor="ctr"/>
          <a:lstStyle/>
          <a:p>
            <a:pPr algn="ctr" indent="0" marL="0">
              <a:buNone/>
            </a:pPr>
            <a:r>
              <a:rPr lang="en-US" sz="1300" b="1" dirty="0">
                <a:solidFill>
                  <a:srgbClr val="2D3436"/>
                </a:solidFill>
                <a:latin typeface="Arial" pitchFamily="34" charset="0"/>
                <a:ea typeface="Arial" pitchFamily="34" charset="-122"/>
                <a:cs typeface="Arial" pitchFamily="34" charset="-120"/>
              </a:rPr>
              <a:t>Multimodal Models</a:t>
            </a:r>
            <a:endParaRPr lang="en-US" sz="1300" dirty="0"/>
          </a:p>
        </p:txBody>
      </p:sp>
      <p:sp>
        <p:nvSpPr>
          <p:cNvPr id="14" name="Text 12"/>
          <p:cNvSpPr/>
          <p:nvPr/>
        </p:nvSpPr>
        <p:spPr>
          <a:xfrm>
            <a:off x="3108960" y="3931920"/>
            <a:ext cx="1463040" cy="548640"/>
          </a:xfrm>
          <a:prstGeom prst="rect">
            <a:avLst/>
          </a:prstGeom>
          <a:noFill/>
          <a:ln/>
        </p:spPr>
        <p:txBody>
          <a:bodyPr wrap="square" rtlCol="0" anchor="t"/>
          <a:lstStyle/>
          <a:p>
            <a:pPr algn="ctr" indent="0" marL="0">
              <a:buNone/>
            </a:pPr>
            <a:r>
              <a:rPr lang="en-US" sz="1000" dirty="0">
                <a:solidFill>
                  <a:srgbClr val="2E4A7A"/>
                </a:solidFill>
                <a:latin typeface="Arial" pitchFamily="34" charset="0"/>
                <a:ea typeface="Arial" pitchFamily="34" charset="-122"/>
                <a:cs typeface="Arial" pitchFamily="34" charset="-120"/>
              </a:rPr>
              <a:t>Vision, audio, and text converge</a:t>
            </a:r>
            <a:endParaRPr lang="en-US" sz="1000" dirty="0"/>
          </a:p>
        </p:txBody>
      </p:sp>
      <p:sp>
        <p:nvSpPr>
          <p:cNvPr id="15" name="Shape 13"/>
          <p:cNvSpPr/>
          <p:nvPr/>
        </p:nvSpPr>
        <p:spPr>
          <a:xfrm>
            <a:off x="5852160" y="3017520"/>
            <a:ext cx="365760" cy="365760"/>
          </a:xfrm>
          <a:prstGeom prst="ellipse">
            <a:avLst/>
          </a:prstGeom>
          <a:solidFill>
            <a:srgbClr val="1B2A4A"/>
          </a:solidFill>
          <a:ln/>
        </p:spPr>
      </p:sp>
      <p:sp>
        <p:nvSpPr>
          <p:cNvPr id="16" name="Text 14"/>
          <p:cNvSpPr/>
          <p:nvPr/>
        </p:nvSpPr>
        <p:spPr>
          <a:xfrm>
            <a:off x="5577840" y="2103120"/>
            <a:ext cx="914400" cy="365760"/>
          </a:xfrm>
          <a:prstGeom prst="rect">
            <a:avLst/>
          </a:prstGeom>
          <a:noFill/>
          <a:ln/>
        </p:spPr>
        <p:txBody>
          <a:bodyPr wrap="square" rtlCol="0" anchor="ctr"/>
          <a:lstStyle/>
          <a:p>
            <a:pPr algn="ctr" indent="0" marL="0">
              <a:buNone/>
            </a:pPr>
            <a:r>
              <a:rPr lang="en-US" sz="1800" b="1" dirty="0">
                <a:solidFill>
                  <a:srgbClr val="2D3436"/>
                </a:solidFill>
                <a:latin typeface="Arial" pitchFamily="34" charset="0"/>
                <a:ea typeface="Arial" pitchFamily="34" charset="-122"/>
                <a:cs typeface="Arial" pitchFamily="34" charset="-120"/>
              </a:rPr>
              <a:t>2024</a:t>
            </a:r>
            <a:endParaRPr lang="en-US" sz="1800" dirty="0"/>
          </a:p>
        </p:txBody>
      </p:sp>
      <p:sp>
        <p:nvSpPr>
          <p:cNvPr id="17" name="Text 15"/>
          <p:cNvSpPr/>
          <p:nvPr/>
        </p:nvSpPr>
        <p:spPr>
          <a:xfrm>
            <a:off x="5303520" y="3566160"/>
            <a:ext cx="1463040" cy="320040"/>
          </a:xfrm>
          <a:prstGeom prst="rect">
            <a:avLst/>
          </a:prstGeom>
          <a:noFill/>
          <a:ln/>
        </p:spPr>
        <p:txBody>
          <a:bodyPr wrap="square" rtlCol="0" anchor="ctr"/>
          <a:lstStyle/>
          <a:p>
            <a:pPr algn="ctr" indent="0" marL="0">
              <a:buNone/>
            </a:pPr>
            <a:r>
              <a:rPr lang="en-US" sz="1300" b="1" dirty="0">
                <a:solidFill>
                  <a:srgbClr val="2D3436"/>
                </a:solidFill>
                <a:latin typeface="Arial" pitchFamily="34" charset="0"/>
                <a:ea typeface="Arial" pitchFamily="34" charset="-122"/>
                <a:cs typeface="Arial" pitchFamily="34" charset="-120"/>
              </a:rPr>
              <a:t>Agent Frameworks</a:t>
            </a:r>
            <a:endParaRPr lang="en-US" sz="1300" dirty="0"/>
          </a:p>
        </p:txBody>
      </p:sp>
      <p:sp>
        <p:nvSpPr>
          <p:cNvPr id="18" name="Text 16"/>
          <p:cNvSpPr/>
          <p:nvPr/>
        </p:nvSpPr>
        <p:spPr>
          <a:xfrm>
            <a:off x="5303520" y="3931920"/>
            <a:ext cx="1463040" cy="548640"/>
          </a:xfrm>
          <a:prstGeom prst="rect">
            <a:avLst/>
          </a:prstGeom>
          <a:noFill/>
          <a:ln/>
        </p:spPr>
        <p:txBody>
          <a:bodyPr wrap="square" rtlCol="0" anchor="t"/>
          <a:lstStyle/>
          <a:p>
            <a:pPr algn="ctr" indent="0" marL="0">
              <a:buNone/>
            </a:pPr>
            <a:r>
              <a:rPr lang="en-US" sz="1000" dirty="0">
                <a:solidFill>
                  <a:srgbClr val="2E4A7A"/>
                </a:solidFill>
                <a:latin typeface="Arial" pitchFamily="34" charset="0"/>
                <a:ea typeface="Arial" pitchFamily="34" charset="-122"/>
                <a:cs typeface="Arial" pitchFamily="34" charset="-120"/>
              </a:rPr>
              <a:t>Autonomous task execution emerges</a:t>
            </a:r>
            <a:endParaRPr lang="en-US" sz="1000" dirty="0"/>
          </a:p>
        </p:txBody>
      </p:sp>
      <p:sp>
        <p:nvSpPr>
          <p:cNvPr id="19" name="Shape 17"/>
          <p:cNvSpPr/>
          <p:nvPr/>
        </p:nvSpPr>
        <p:spPr>
          <a:xfrm>
            <a:off x="8046720" y="3017520"/>
            <a:ext cx="365760" cy="365760"/>
          </a:xfrm>
          <a:prstGeom prst="ellipse">
            <a:avLst/>
          </a:prstGeom>
          <a:solidFill>
            <a:srgbClr val="1B2A4A"/>
          </a:solidFill>
          <a:ln/>
        </p:spPr>
      </p:sp>
      <p:sp>
        <p:nvSpPr>
          <p:cNvPr id="20" name="Text 18"/>
          <p:cNvSpPr/>
          <p:nvPr/>
        </p:nvSpPr>
        <p:spPr>
          <a:xfrm>
            <a:off x="7772400" y="2103120"/>
            <a:ext cx="914400" cy="365760"/>
          </a:xfrm>
          <a:prstGeom prst="rect">
            <a:avLst/>
          </a:prstGeom>
          <a:noFill/>
          <a:ln/>
        </p:spPr>
        <p:txBody>
          <a:bodyPr wrap="square" rtlCol="0" anchor="ctr"/>
          <a:lstStyle/>
          <a:p>
            <a:pPr algn="ctr" indent="0" marL="0">
              <a:buNone/>
            </a:pPr>
            <a:r>
              <a:rPr lang="en-US" sz="1800" b="1" dirty="0">
                <a:solidFill>
                  <a:srgbClr val="2D3436"/>
                </a:solidFill>
                <a:latin typeface="Arial" pitchFamily="34" charset="0"/>
                <a:ea typeface="Arial" pitchFamily="34" charset="-122"/>
                <a:cs typeface="Arial" pitchFamily="34" charset="-120"/>
              </a:rPr>
              <a:t>2025</a:t>
            </a:r>
            <a:endParaRPr lang="en-US" sz="1800" dirty="0"/>
          </a:p>
        </p:txBody>
      </p:sp>
      <p:sp>
        <p:nvSpPr>
          <p:cNvPr id="21" name="Text 19"/>
          <p:cNvSpPr/>
          <p:nvPr/>
        </p:nvSpPr>
        <p:spPr>
          <a:xfrm>
            <a:off x="7498080" y="3566160"/>
            <a:ext cx="1463040" cy="320040"/>
          </a:xfrm>
          <a:prstGeom prst="rect">
            <a:avLst/>
          </a:prstGeom>
          <a:noFill/>
          <a:ln/>
        </p:spPr>
        <p:txBody>
          <a:bodyPr wrap="square" rtlCol="0" anchor="ctr"/>
          <a:lstStyle/>
          <a:p>
            <a:pPr algn="ctr" indent="0" marL="0">
              <a:buNone/>
            </a:pPr>
            <a:r>
              <a:rPr lang="en-US" sz="1300" b="1" dirty="0">
                <a:solidFill>
                  <a:srgbClr val="2D3436"/>
                </a:solidFill>
                <a:latin typeface="Arial" pitchFamily="34" charset="0"/>
                <a:ea typeface="Arial" pitchFamily="34" charset="-122"/>
                <a:cs typeface="Arial" pitchFamily="34" charset="-120"/>
              </a:rPr>
              <a:t>Reasoning Models</a:t>
            </a:r>
            <a:endParaRPr lang="en-US" sz="1300" dirty="0"/>
          </a:p>
        </p:txBody>
      </p:sp>
      <p:sp>
        <p:nvSpPr>
          <p:cNvPr id="22" name="Text 20"/>
          <p:cNvSpPr/>
          <p:nvPr/>
        </p:nvSpPr>
        <p:spPr>
          <a:xfrm>
            <a:off x="7498080" y="3931920"/>
            <a:ext cx="1463040" cy="548640"/>
          </a:xfrm>
          <a:prstGeom prst="rect">
            <a:avLst/>
          </a:prstGeom>
          <a:noFill/>
          <a:ln/>
        </p:spPr>
        <p:txBody>
          <a:bodyPr wrap="square" rtlCol="0" anchor="t"/>
          <a:lstStyle/>
          <a:p>
            <a:pPr algn="ctr" indent="0" marL="0">
              <a:buNone/>
            </a:pPr>
            <a:r>
              <a:rPr lang="en-US" sz="1000" dirty="0">
                <a:solidFill>
                  <a:srgbClr val="2E4A7A"/>
                </a:solidFill>
                <a:latin typeface="Arial" pitchFamily="34" charset="0"/>
                <a:ea typeface="Arial" pitchFamily="34" charset="-122"/>
                <a:cs typeface="Arial" pitchFamily="34" charset="-120"/>
              </a:rPr>
              <a:t>Chain-of-thought at scale</a:t>
            </a:r>
            <a:endParaRPr lang="en-US" sz="1000" dirty="0"/>
          </a:p>
        </p:txBody>
      </p:sp>
      <p:sp>
        <p:nvSpPr>
          <p:cNvPr id="23" name="Shape 21"/>
          <p:cNvSpPr/>
          <p:nvPr/>
        </p:nvSpPr>
        <p:spPr>
          <a:xfrm>
            <a:off x="10241280" y="3017520"/>
            <a:ext cx="365760" cy="365760"/>
          </a:xfrm>
          <a:prstGeom prst="ellipse">
            <a:avLst/>
          </a:prstGeom>
          <a:solidFill>
            <a:srgbClr val="E8913A"/>
          </a:solidFill>
          <a:ln/>
        </p:spPr>
      </p:sp>
      <p:sp>
        <p:nvSpPr>
          <p:cNvPr id="24" name="Text 22"/>
          <p:cNvSpPr/>
          <p:nvPr/>
        </p:nvSpPr>
        <p:spPr>
          <a:xfrm>
            <a:off x="9966960" y="2103120"/>
            <a:ext cx="914400" cy="365760"/>
          </a:xfrm>
          <a:prstGeom prst="rect">
            <a:avLst/>
          </a:prstGeom>
          <a:noFill/>
          <a:ln/>
        </p:spPr>
        <p:txBody>
          <a:bodyPr wrap="square" rtlCol="0" anchor="ctr"/>
          <a:lstStyle/>
          <a:p>
            <a:pPr algn="ctr" indent="0" marL="0">
              <a:buNone/>
            </a:pPr>
            <a:r>
              <a:rPr lang="en-US" sz="1800" b="1" dirty="0">
                <a:solidFill>
                  <a:srgbClr val="E8913A"/>
                </a:solidFill>
                <a:latin typeface="Arial" pitchFamily="34" charset="0"/>
                <a:ea typeface="Arial" pitchFamily="34" charset="-122"/>
                <a:cs typeface="Arial" pitchFamily="34" charset="-120"/>
              </a:rPr>
              <a:t>2026</a:t>
            </a:r>
            <a:endParaRPr lang="en-US" sz="1800" dirty="0"/>
          </a:p>
        </p:txBody>
      </p:sp>
      <p:sp>
        <p:nvSpPr>
          <p:cNvPr id="25" name="Text 23"/>
          <p:cNvSpPr/>
          <p:nvPr/>
        </p:nvSpPr>
        <p:spPr>
          <a:xfrm>
            <a:off x="9692640" y="3566160"/>
            <a:ext cx="1463040" cy="320040"/>
          </a:xfrm>
          <a:prstGeom prst="rect">
            <a:avLst/>
          </a:prstGeom>
          <a:noFill/>
          <a:ln/>
        </p:spPr>
        <p:txBody>
          <a:bodyPr wrap="square" rtlCol="0" anchor="ctr"/>
          <a:lstStyle/>
          <a:p>
            <a:pPr algn="ctr" indent="0" marL="0">
              <a:buNone/>
            </a:pPr>
            <a:r>
              <a:rPr lang="en-US" sz="1300" b="1" dirty="0">
                <a:solidFill>
                  <a:srgbClr val="2D3436"/>
                </a:solidFill>
                <a:latin typeface="Arial" pitchFamily="34" charset="0"/>
                <a:ea typeface="Arial" pitchFamily="34" charset="-122"/>
                <a:cs typeface="Arial" pitchFamily="34" charset="-120"/>
              </a:rPr>
              <a:t>Autonomous Enterprise</a:t>
            </a:r>
            <a:endParaRPr lang="en-US" sz="1300" dirty="0"/>
          </a:p>
        </p:txBody>
      </p:sp>
      <p:sp>
        <p:nvSpPr>
          <p:cNvPr id="26" name="Text 24"/>
          <p:cNvSpPr/>
          <p:nvPr/>
        </p:nvSpPr>
        <p:spPr>
          <a:xfrm>
            <a:off x="9692640" y="3931920"/>
            <a:ext cx="1463040" cy="548640"/>
          </a:xfrm>
          <a:prstGeom prst="rect">
            <a:avLst/>
          </a:prstGeom>
          <a:noFill/>
          <a:ln/>
        </p:spPr>
        <p:txBody>
          <a:bodyPr wrap="square" rtlCol="0" anchor="t"/>
          <a:lstStyle/>
          <a:p>
            <a:pPr algn="ctr" indent="0" marL="0">
              <a:buNone/>
            </a:pPr>
            <a:r>
              <a:rPr lang="en-US" sz="1000" dirty="0">
                <a:solidFill>
                  <a:srgbClr val="2E4A7A"/>
                </a:solidFill>
                <a:latin typeface="Arial" pitchFamily="34" charset="0"/>
                <a:ea typeface="Arial" pitchFamily="34" charset="-122"/>
                <a:cs typeface="Arial" pitchFamily="34" charset="-120"/>
              </a:rPr>
              <a:t>AI-driven operations at scale</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AI Deployment Approaches Compared</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8 / 15</a:t>
            </a:r>
            <a:endParaRPr lang="en-US" sz="800" dirty="0"/>
          </a:p>
        </p:txBody>
      </p:sp>
      <p:sp>
        <p:nvSpPr>
          <p:cNvPr id="6" name="Text 4"/>
          <p:cNvSpPr/>
          <p:nvPr/>
        </p:nvSpPr>
        <p:spPr>
          <a:xfrm>
            <a:off x="457200" y="914400"/>
            <a:ext cx="11274552"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Evaluating four deployment strategies across five key dimensions</a:t>
            </a:r>
            <a:endParaRPr lang="en-US" sz="12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914400" y="1463040"/>
          <a:ext cx="10360152" cy="2743200"/>
        </p:xfrm>
        <a:graphic>
          <a:graphicData uri="http://schemas.openxmlformats.org/drawingml/2006/table">
            <a:tbl>
              <a:tblPr/>
              <a:tblGrid>
                <a:gridCol w="2560320"/>
                <a:gridCol w="1645920"/>
                <a:gridCol w="1645920"/>
                <a:gridCol w="1645920"/>
                <a:gridCol w="1645920"/>
              </a:tblGrid>
              <a:tr h="457200">
                <a:tc>
                  <a:txBody>
                    <a:bodyPr/>
                    <a:lstStyle/>
                    <a:p>
                      <a:pPr indent="0" marL="0">
                        <a:buNone/>
                      </a:pPr>
                      <a:r>
                        <a:rPr lang="en-US" sz="1100" b="1" dirty="0">
                          <a:solidFill>
                            <a:srgbClr val="FFFFFF"/>
                          </a:solidFill>
                          <a:latin typeface="Arial" pitchFamily="34" charset="0"/>
                          <a:ea typeface="Arial" pitchFamily="34" charset="-122"/>
                          <a:cs typeface="Arial" pitchFamily="34" charset="-120"/>
                        </a:rPr>
                        <a:t>Approach</a:t>
                      </a:r>
                      <a:endParaRPr lang="en-US" sz="11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100" b="1" dirty="0">
                          <a:solidFill>
                            <a:srgbClr val="FFFFFF"/>
                          </a:solidFill>
                          <a:latin typeface="Arial" pitchFamily="34" charset="0"/>
                          <a:ea typeface="Arial" pitchFamily="34" charset="-122"/>
                          <a:cs typeface="Arial" pitchFamily="34" charset="-120"/>
                        </a:rPr>
                        <a:t>Cost</a:t>
                      </a:r>
                      <a:endParaRPr lang="en-US" sz="11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100" b="1" dirty="0">
                          <a:solidFill>
                            <a:srgbClr val="FFFFFF"/>
                          </a:solidFill>
                          <a:latin typeface="Arial" pitchFamily="34" charset="0"/>
                          <a:ea typeface="Arial" pitchFamily="34" charset="-122"/>
                          <a:cs typeface="Arial" pitchFamily="34" charset="-120"/>
                        </a:rPr>
                        <a:t>Latency</a:t>
                      </a:r>
                      <a:endParaRPr lang="en-US" sz="11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100" b="1" dirty="0">
                          <a:solidFill>
                            <a:srgbClr val="FFFFFF"/>
                          </a:solidFill>
                          <a:latin typeface="Arial" pitchFamily="34" charset="0"/>
                          <a:ea typeface="Arial" pitchFamily="34" charset="-122"/>
                          <a:cs typeface="Arial" pitchFamily="34" charset="-120"/>
                        </a:rPr>
                        <a:t>Control</a:t>
                      </a:r>
                      <a:endParaRPr lang="en-US" sz="11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100" b="1" dirty="0">
                          <a:solidFill>
                            <a:srgbClr val="FFFFFF"/>
                          </a:solidFill>
                          <a:latin typeface="Arial" pitchFamily="34" charset="0"/>
                          <a:ea typeface="Arial" pitchFamily="34" charset="-122"/>
                          <a:cs typeface="Arial" pitchFamily="34" charset="-120"/>
                        </a:rPr>
                        <a:t>Compliance</a:t>
                      </a:r>
                      <a:endParaRPr lang="en-US" sz="11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r>
              <a:tr h="548640">
                <a:tc>
                  <a:txBody>
                    <a:bodyPr/>
                    <a:lstStyle/>
                    <a:p>
                      <a:pPr indent="0" marL="0">
                        <a:buNone/>
                      </a:pPr>
                      <a:r>
                        <a:rPr lang="en-US" sz="1000" dirty="0">
                          <a:solidFill>
                            <a:srgbClr val="000000"/>
                          </a:solidFill>
                          <a:latin typeface="Arial" pitchFamily="34" charset="0"/>
                          <a:ea typeface="Arial" pitchFamily="34" charset="-122"/>
                          <a:cs typeface="Arial" pitchFamily="34" charset="-120"/>
                        </a:rPr>
                        <a:t>Cloud APIs</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Low</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Medium</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Low</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Shared</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r>
              <a:tr h="548640">
                <a:tc>
                  <a:txBody>
                    <a:bodyPr/>
                    <a:lstStyle/>
                    <a:p>
                      <a:pPr indent="0" marL="0">
                        <a:buNone/>
                      </a:pPr>
                      <a:r>
                        <a:rPr lang="en-US" sz="1000" dirty="0">
                          <a:solidFill>
                            <a:srgbClr val="000000"/>
                          </a:solidFill>
                          <a:latin typeface="Arial" pitchFamily="34" charset="0"/>
                          <a:ea typeface="Arial" pitchFamily="34" charset="-122"/>
                          <a:cs typeface="Arial" pitchFamily="34" charset="-120"/>
                        </a:rPr>
                        <a:t>Fine-tuned Open</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Medium</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Low</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High</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Full</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r>
              <a:tr h="548640">
                <a:tc>
                  <a:txBody>
                    <a:bodyPr/>
                    <a:lstStyle/>
                    <a:p>
                      <a:pPr indent="0" marL="0">
                        <a:buNone/>
                      </a:pPr>
                      <a:r>
                        <a:rPr lang="en-US" sz="1000" dirty="0">
                          <a:solidFill>
                            <a:srgbClr val="000000"/>
                          </a:solidFill>
                          <a:latin typeface="Arial" pitchFamily="34" charset="0"/>
                          <a:ea typeface="Arial" pitchFamily="34" charset="-122"/>
                          <a:cs typeface="Arial" pitchFamily="34" charset="-120"/>
                        </a:rPr>
                        <a:t>Custom Foundation</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Very High</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Low</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Full</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Full</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r>
              <a:tr h="548640">
                <a:tc>
                  <a:txBody>
                    <a:bodyPr/>
                    <a:lstStyle/>
                    <a:p>
                      <a:pPr indent="0" marL="0">
                        <a:buNone/>
                      </a:pPr>
                      <a:r>
                        <a:rPr lang="en-US" sz="1000" dirty="0">
                          <a:solidFill>
                            <a:srgbClr val="000000"/>
                          </a:solidFill>
                          <a:latin typeface="Arial" pitchFamily="34" charset="0"/>
                          <a:ea typeface="Arial" pitchFamily="34" charset="-122"/>
                          <a:cs typeface="Arial" pitchFamily="34" charset="-120"/>
                        </a:rPr>
                        <a:t>Hybrid Edge-Cloud</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Medium-High</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Very Low</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High</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c>
                  <a:txBody>
                    <a:bodyPr/>
                    <a:lstStyle/>
                    <a:p>
                      <a:pPr indent="0" marL="0">
                        <a:buNone/>
                      </a:pPr>
                      <a:r>
                        <a:rPr lang="en-US" sz="1000" dirty="0">
                          <a:solidFill>
                            <a:srgbClr val="000000"/>
                          </a:solidFill>
                          <a:latin typeface="Arial" pitchFamily="34" charset="0"/>
                          <a:ea typeface="Arial" pitchFamily="34" charset="-122"/>
                          <a:cs typeface="Arial" pitchFamily="34" charset="-120"/>
                        </a:rPr>
                        <a:t>Full</a:t>
                      </a:r>
                      <a:endParaRPr lang="en-US" sz="1000" dirty="0">
                        <a:latin typeface="Arial" charset="0"/>
                        <a:ea typeface="Arial" charset="0"/>
                        <a:cs typeface="Arial" charset="0"/>
                      </a:endParaRPr>
                    </a:p>
                  </a:txBody>
                  <a:tcPr marL="101600" marR="101600" marT="50800" marB="50800">
                    <a:lnL w="6350" cap="flat" cmpd="sng" algn="ctr">
                      <a:solidFill>
                        <a:srgbClr val="D0D5DD"/>
                      </a:solidFill>
                      <a:prstDash val="solid"/>
                      <a:round/>
                      <a:headEnd type="none" w="med" len="med"/>
                      <a:tailEnd type="none" w="med" len="med"/>
                    </a:lnL>
                    <a:lnR w="6350" cap="flat" cmpd="sng" algn="ctr">
                      <a:solidFill>
                        <a:srgbClr val="D0D5DD"/>
                      </a:solidFill>
                      <a:prstDash val="solid"/>
                      <a:round/>
                      <a:headEnd type="none" w="med" len="med"/>
                      <a:tailEnd type="none" w="med" len="med"/>
                    </a:lnR>
                    <a:lnT w="6350" cap="flat" cmpd="sng" algn="ctr">
                      <a:solidFill>
                        <a:srgbClr val="D0D5DD"/>
                      </a:solidFill>
                      <a:prstDash val="solid"/>
                      <a:round/>
                      <a:headEnd type="none" w="med" len="med"/>
                      <a:tailEnd type="none" w="med" len="med"/>
                    </a:lnT>
                    <a:lnB w="6350" cap="flat" cmpd="sng" algn="ctr">
                      <a:solidFill>
                        <a:srgbClr val="D0D5DD"/>
                      </a:solidFill>
                      <a:prstDash val="solid"/>
                      <a:round/>
                      <a:headEnd type="none" w="med" len="med"/>
                      <a:tailEnd type="none" w="med" len="med"/>
                    </a:lnB>
                    <a:solidFill>
                      <a:srgbClr val="FFFFFF"/>
                    </a:solidFill>
                  </a:tcPr>
                </a:tc>
              </a:tr>
            </a:tbl>
          </a:graphicData>
        </a:graphic>
      </p:graphicFrame>
      <p:sp>
        <p:nvSpPr>
          <p:cNvPr id="8" name="Shape 5"/>
          <p:cNvSpPr/>
          <p:nvPr/>
        </p:nvSpPr>
        <p:spPr>
          <a:xfrm>
            <a:off x="914400" y="4572000"/>
            <a:ext cx="10360152" cy="731520"/>
          </a:xfrm>
          <a:prstGeom prst="roundRect">
            <a:avLst>
              <a:gd name="adj" fmla="val 12500"/>
            </a:avLst>
          </a:prstGeom>
          <a:solidFill>
            <a:srgbClr val="1B2A4A"/>
          </a:solidFill>
          <a:ln/>
        </p:spPr>
      </p:sp>
      <p:sp>
        <p:nvSpPr>
          <p:cNvPr id="9" name="Text 6"/>
          <p:cNvSpPr/>
          <p:nvPr/>
        </p:nvSpPr>
        <p:spPr>
          <a:xfrm>
            <a:off x="1188720" y="4663440"/>
            <a:ext cx="9811512" cy="548640"/>
          </a:xfrm>
          <a:prstGeom prst="rect">
            <a:avLst/>
          </a:prstGeom>
          <a:noFill/>
          <a:ln/>
        </p:spPr>
        <p:txBody>
          <a:bodyPr wrap="square" rtlCol="0" anchor="ctr"/>
          <a:lstStyle/>
          <a:p>
            <a:pPr indent="0" marL="0">
              <a:buNone/>
            </a:pPr>
            <a:r>
              <a:rPr lang="en-US" sz="1100" dirty="0">
                <a:solidFill>
                  <a:srgbClr val="FFFFFF"/>
                </a:solidFill>
                <a:latin typeface="Arial" pitchFamily="34" charset="0"/>
                <a:ea typeface="Arial" pitchFamily="34" charset="-122"/>
                <a:cs typeface="Arial" pitchFamily="34" charset="-120"/>
              </a:rPr>
              <a:t>Most enterprises adopt a hybrid approach — cloud APIs for experimentation, fine-tuned open models for production, and custom models for competitive differentiation.</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12188952" cy="73152"/>
          </a:xfrm>
          <a:prstGeom prst="rect">
            <a:avLst/>
          </a:prstGeom>
          <a:solidFill>
            <a:srgbClr val="1B2A4A"/>
          </a:solidFill>
          <a:ln/>
        </p:spPr>
      </p:sp>
      <p:sp>
        <p:nvSpPr>
          <p:cNvPr id="3" name="Text 1"/>
          <p:cNvSpPr/>
          <p:nvPr/>
        </p:nvSpPr>
        <p:spPr>
          <a:xfrm>
            <a:off x="457200" y="228600"/>
            <a:ext cx="11274552" cy="457200"/>
          </a:xfrm>
          <a:prstGeom prst="rect">
            <a:avLst/>
          </a:prstGeom>
          <a:noFill/>
          <a:ln/>
        </p:spPr>
        <p:txBody>
          <a:bodyPr wrap="square" rtlCol="0" anchor="ctr"/>
          <a:lstStyle/>
          <a:p>
            <a:pPr algn="l" indent="0" marL="0">
              <a:buNone/>
            </a:pPr>
            <a:r>
              <a:rPr lang="en-US" sz="2200" b="1" dirty="0">
                <a:solidFill>
                  <a:srgbClr val="2D3436"/>
                </a:solidFill>
                <a:latin typeface="Arial" pitchFamily="34" charset="0"/>
                <a:ea typeface="Arial" pitchFamily="34" charset="-122"/>
                <a:cs typeface="Arial" pitchFamily="34" charset="-120"/>
              </a:rPr>
              <a:t>Key Trends: 2022–2026</a:t>
            </a:r>
            <a:endParaRPr lang="en-US" sz="2200" dirty="0"/>
          </a:p>
        </p:txBody>
      </p:sp>
      <p:sp>
        <p:nvSpPr>
          <p:cNvPr id="4" name="Text 2"/>
          <p:cNvSpPr/>
          <p:nvPr/>
        </p:nvSpPr>
        <p:spPr>
          <a:xfrm>
            <a:off x="457200" y="6537960"/>
            <a:ext cx="3657600" cy="228600"/>
          </a:xfrm>
          <a:prstGeom prst="rect">
            <a:avLst/>
          </a:prstGeom>
          <a:noFill/>
          <a:ln/>
        </p:spPr>
        <p:txBody>
          <a:bodyPr wrap="square" rtlCol="0" anchor="ctr"/>
          <a:lstStyle/>
          <a:p>
            <a:pPr indent="0" marL="0">
              <a:buNone/>
            </a:pPr>
            <a:r>
              <a:rPr lang="en-US" sz="800" dirty="0">
                <a:solidFill>
                  <a:srgbClr val="B0BEC5"/>
                </a:solidFill>
                <a:latin typeface="Arial" pitchFamily="34" charset="0"/>
                <a:ea typeface="Arial" pitchFamily="34" charset="-122"/>
                <a:cs typeface="Arial" pitchFamily="34" charset="-120"/>
              </a:rPr>
              <a:t>The State of AI in 2026</a:t>
            </a:r>
            <a:endParaRPr lang="en-US" sz="800" dirty="0"/>
          </a:p>
        </p:txBody>
      </p:sp>
      <p:sp>
        <p:nvSpPr>
          <p:cNvPr id="5" name="Text 3"/>
          <p:cNvSpPr/>
          <p:nvPr/>
        </p:nvSpPr>
        <p:spPr>
          <a:xfrm>
            <a:off x="10360152" y="6537960"/>
            <a:ext cx="1371600" cy="228600"/>
          </a:xfrm>
          <a:prstGeom prst="rect">
            <a:avLst/>
          </a:prstGeom>
          <a:noFill/>
          <a:ln/>
        </p:spPr>
        <p:txBody>
          <a:bodyPr wrap="square" rtlCol="0" anchor="ctr"/>
          <a:lstStyle/>
          <a:p>
            <a:pPr algn="r" indent="0" marL="0">
              <a:buNone/>
            </a:pPr>
            <a:r>
              <a:rPr lang="en-US" sz="800" dirty="0">
                <a:solidFill>
                  <a:srgbClr val="B0BEC5"/>
                </a:solidFill>
                <a:latin typeface="Arial" pitchFamily="34" charset="0"/>
                <a:ea typeface="Arial" pitchFamily="34" charset="-122"/>
                <a:cs typeface="Arial" pitchFamily="34" charset="-120"/>
              </a:rPr>
              <a:t>9 / 15</a:t>
            </a:r>
            <a:endParaRPr lang="en-US" sz="800" dirty="0"/>
          </a:p>
        </p:txBody>
      </p:sp>
      <p:sp>
        <p:nvSpPr>
          <p:cNvPr id="6" name="Text 4"/>
          <p:cNvSpPr/>
          <p:nvPr/>
        </p:nvSpPr>
        <p:spPr>
          <a:xfrm>
            <a:off x="457200" y="914400"/>
            <a:ext cx="11274552" cy="320040"/>
          </a:xfrm>
          <a:prstGeom prst="rect">
            <a:avLst/>
          </a:prstGeom>
          <a:noFill/>
          <a:ln/>
        </p:spPr>
        <p:txBody>
          <a:bodyPr wrap="square" rtlCol="0" anchor="ctr"/>
          <a:lstStyle/>
          <a:p>
            <a:pPr indent="0" marL="0">
              <a:buNone/>
            </a:pPr>
            <a:r>
              <a:rPr lang="en-US" sz="1200" dirty="0">
                <a:solidFill>
                  <a:srgbClr val="2E4A7A"/>
                </a:solidFill>
                <a:latin typeface="Arial" pitchFamily="34" charset="0"/>
                <a:ea typeface="Arial" pitchFamily="34" charset="-122"/>
                <a:cs typeface="Arial" pitchFamily="34" charset="-120"/>
              </a:rPr>
              <a:t>All indices normalised to 100 in 2022 — showing relative growth rates</a:t>
            </a:r>
            <a:endParaRPr lang="en-US" sz="1200" dirty="0"/>
          </a:p>
        </p:txBody>
      </p:sp>
      <p:graphicFrame>
        <p:nvGraphicFramePr>
          <p:cNvPr id="7" name="Chart 0" descr=""/>
          <p:cNvGraphicFramePr/>
          <p:nvPr/>
        </p:nvGraphicFramePr>
        <p:xfrm>
          <a:off x="914400" y="1463040"/>
          <a:ext cx="10360152" cy="411480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AI Research Division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of AI in 2026</dc:title>
  <dc:subject>PptxGenJS Presentation</dc:subject>
  <dc:creator>Generated with a one-shot workflow</dc:creator>
  <cp:lastModifiedBy>Generated with a one-shot workflow</cp:lastModifiedBy>
  <cp:revision>1</cp:revision>
  <dcterms:created xsi:type="dcterms:W3CDTF">2026-04-02T21:05:24Z</dcterms:created>
  <dcterms:modified xsi:type="dcterms:W3CDTF">2026-04-02T21:05:24Z</dcterms:modified>
</cp:coreProperties>
</file>